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616" r:id="rId2"/>
    <p:sldId id="732" r:id="rId3"/>
    <p:sldId id="722" r:id="rId4"/>
    <p:sldId id="619" r:id="rId5"/>
    <p:sldId id="724" r:id="rId6"/>
    <p:sldId id="723" r:id="rId7"/>
    <p:sldId id="727" r:id="rId8"/>
    <p:sldId id="728" r:id="rId9"/>
    <p:sldId id="725" r:id="rId10"/>
    <p:sldId id="726" r:id="rId11"/>
    <p:sldId id="729" r:id="rId12"/>
    <p:sldId id="730" r:id="rId13"/>
    <p:sldId id="731" r:id="rId14"/>
    <p:sldId id="670" r:id="rId15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323F"/>
    <a:srgbClr val="FF3300"/>
    <a:srgbClr val="990000"/>
    <a:srgbClr val="44546A"/>
    <a:srgbClr val="F60000"/>
    <a:srgbClr val="002DC7"/>
    <a:srgbClr val="F89E24"/>
    <a:srgbClr val="007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00" autoAdjust="0"/>
    <p:restoredTop sz="60880" autoAdjust="0"/>
  </p:normalViewPr>
  <p:slideViewPr>
    <p:cSldViewPr snapToGrid="0">
      <p:cViewPr varScale="1">
        <p:scale>
          <a:sx n="57" d="100"/>
          <a:sy n="57" d="100"/>
        </p:scale>
        <p:origin x="2832" y="6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257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26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5029200" y="124556"/>
            <a:ext cx="1589314" cy="110029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74171" y="124556"/>
            <a:ext cx="6520543" cy="88888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869761"/>
            <a:ext cx="2971800" cy="2742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F2AC2-205A-4C0A-9B3B-0E1082936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594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20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defTabSz="914400" rtl="0" eaLnBrk="1" latinLnBrk="0" hangingPunct="1">
      <a:defRPr kumimoji="1" sz="20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defTabSz="914400" rtl="0" eaLnBrk="1" latinLnBrk="0" hangingPunct="1">
      <a:defRPr kumimoji="1" sz="20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defTabSz="914400" rtl="0" eaLnBrk="1" latinLnBrk="0" hangingPunct="1">
      <a:defRPr kumimoji="1" sz="20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defTabSz="914400" rtl="0" eaLnBrk="1" latinLnBrk="0" hangingPunct="1">
      <a:defRPr kumimoji="1" sz="20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5029200" y="123825"/>
            <a:ext cx="1589088" cy="11017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9685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508500" y="195263"/>
            <a:ext cx="2154238" cy="1492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74171" y="979714"/>
            <a:ext cx="6520543" cy="8033657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971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508500" y="195263"/>
            <a:ext cx="2154238" cy="1492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74171" y="979714"/>
            <a:ext cx="6520543" cy="8033657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6196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508500" y="195263"/>
            <a:ext cx="2154238" cy="1492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74171" y="979714"/>
            <a:ext cx="6520543" cy="8033657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6030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508500" y="195263"/>
            <a:ext cx="2154238" cy="1492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74171" y="979714"/>
            <a:ext cx="6520543" cy="8033657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980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630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508500" y="195263"/>
            <a:ext cx="2154238" cy="1492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74171" y="979714"/>
            <a:ext cx="6520543" cy="8033657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37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508500" y="195263"/>
            <a:ext cx="2154238" cy="1492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74171" y="979714"/>
            <a:ext cx="6520543" cy="8033657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872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508500" y="195263"/>
            <a:ext cx="2154238" cy="1492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74171" y="979714"/>
            <a:ext cx="6520543" cy="8033657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024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508500" y="195263"/>
            <a:ext cx="2154238" cy="1492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74171" y="979714"/>
            <a:ext cx="6520543" cy="8033657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935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508500" y="195263"/>
            <a:ext cx="2154238" cy="1492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74171" y="979714"/>
            <a:ext cx="6520543" cy="8033657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738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508500" y="195263"/>
            <a:ext cx="2154238" cy="1492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74171" y="979714"/>
            <a:ext cx="6520543" cy="8033657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92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508500" y="195263"/>
            <a:ext cx="2154238" cy="1492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74171" y="979714"/>
            <a:ext cx="6520543" cy="8033657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331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508500" y="195263"/>
            <a:ext cx="2154238" cy="1492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74171" y="979714"/>
            <a:ext cx="6520543" cy="8033657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397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2B38-3734-4461-9C04-718AF07AFE87}" type="datetimeFigureOut">
              <a:rPr kumimoji="1" lang="ja-JP" altLang="en-US" smtClean="0"/>
              <a:t>2014/6/25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3890-5D47-4CA6-8231-3C6C9BA6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238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2B38-3734-4461-9C04-718AF07AFE87}" type="datetimeFigureOut">
              <a:rPr kumimoji="1" lang="ja-JP" altLang="en-US" smtClean="0"/>
              <a:t>2014/6/25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3890-5D47-4CA6-8231-3C6C9BA6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471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760442" y="365125"/>
            <a:ext cx="173484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53344" y="365125"/>
            <a:ext cx="508327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2B38-3734-4461-9C04-718AF07AFE87}" type="datetimeFigureOut">
              <a:rPr kumimoji="1" lang="ja-JP" altLang="en-US" smtClean="0"/>
              <a:t>2014/6/25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3890-5D47-4CA6-8231-3C6C9BA6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126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 Non-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89" y="228602"/>
            <a:ext cx="9060933" cy="747897"/>
          </a:xfrm>
        </p:spPr>
        <p:txBody>
          <a:bodyPr>
            <a:noAutofit/>
          </a:bodyPr>
          <a:lstStyle>
            <a:lvl1pPr>
              <a:defRPr kumimoji="0" lang="en-US" sz="3250" b="0" i="0" u="none" strike="noStrike" kern="1200" cap="none" spc="-81" normalizeH="0" baseline="0" dirty="0">
                <a:ln w="3175">
                  <a:noFill/>
                </a:ln>
                <a:gradFill flip="none" rotWithShape="1">
                  <a:gsLst>
                    <a:gs pos="0">
                      <a:srgbClr val="000000">
                        <a:lumMod val="65000"/>
                        <a:lumOff val="35000"/>
                      </a:srgbClr>
                    </a:gs>
                    <a:gs pos="86000">
                      <a:srgbClr val="000000">
                        <a:lumMod val="65000"/>
                        <a:lumOff val="35000"/>
                      </a:srgbClr>
                    </a:gs>
                  </a:gsLst>
                  <a:lin ang="5400000" scaled="0"/>
                  <a:tileRect/>
                </a:gra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pPr marL="0" marR="0" lvl="0" indent="0" algn="l" defTabSz="74292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21889" y="1447801"/>
            <a:ext cx="9060933" cy="463910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731"/>
              </a:spcAft>
              <a:buNone/>
              <a:defRPr sz="2925" spc="-81" baseline="0"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  <a:lvl2pPr marL="0" indent="0">
              <a:spcBef>
                <a:spcPts val="0"/>
              </a:spcBef>
              <a:spcAft>
                <a:spcPts val="325"/>
              </a:spcAft>
              <a:buNone/>
              <a:defRPr sz="1625" spc="-41" baseline="0"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2pPr>
            <a:lvl3pPr marL="0" indent="0">
              <a:spcBef>
                <a:spcPts val="0"/>
              </a:spcBef>
              <a:spcAft>
                <a:spcPts val="325"/>
              </a:spcAft>
              <a:buNone/>
              <a:defRPr sz="1625"/>
            </a:lvl3pPr>
            <a:lvl4pPr marL="0" indent="0">
              <a:spcBef>
                <a:spcPts val="0"/>
              </a:spcBef>
              <a:spcAft>
                <a:spcPts val="325"/>
              </a:spcAft>
              <a:buNone/>
              <a:defRPr/>
            </a:lvl4pPr>
            <a:lvl5pPr marL="0" indent="0">
              <a:spcBef>
                <a:spcPts val="0"/>
              </a:spcBef>
              <a:spcAft>
                <a:spcPts val="325"/>
              </a:spcAft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781800"/>
            <a:ext cx="9906000" cy="8395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71475"/>
            <a:endParaRPr lang="en-US" sz="1463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83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8331" y="177348"/>
            <a:ext cx="9410019" cy="663574"/>
          </a:xfrm>
        </p:spPr>
        <p:txBody>
          <a:bodyPr>
            <a:noAutofit/>
          </a:bodyPr>
          <a:lstStyle>
            <a:lvl1pPr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8331" y="1058182"/>
            <a:ext cx="9410019" cy="5179332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lnSpc>
                <a:spcPct val="120000"/>
              </a:lnSpc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lnSpc>
                <a:spcPct val="120000"/>
              </a:lnSpc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lnSpc>
                <a:spcPct val="120000"/>
              </a:lnSpc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lnSpc>
                <a:spcPct val="120000"/>
              </a:lnSpc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248331" y="6454774"/>
            <a:ext cx="2228850" cy="266702"/>
          </a:xfrm>
        </p:spPr>
        <p:txBody>
          <a:bodyPr/>
          <a:lstStyle/>
          <a:p>
            <a:fld id="{4D062B38-3734-4461-9C04-718AF07AFE87}" type="datetimeFigureOut">
              <a:rPr kumimoji="1" lang="ja-JP" altLang="en-US" smtClean="0"/>
              <a:t>2014/6/25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281363" y="6454774"/>
            <a:ext cx="3343275" cy="26670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429500" y="6454774"/>
            <a:ext cx="2228850" cy="266702"/>
          </a:xfrm>
        </p:spPr>
        <p:txBody>
          <a:bodyPr/>
          <a:lstStyle/>
          <a:p>
            <a:fld id="{5BA43890-5D47-4CA6-8231-3C6C9BA6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504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2B38-3734-4461-9C04-718AF07AFE87}" type="datetimeFigureOut">
              <a:rPr kumimoji="1" lang="ja-JP" altLang="en-US" smtClean="0"/>
              <a:t>2014/6/25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3890-5D47-4CA6-8231-3C6C9BA6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8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53343" y="1825625"/>
            <a:ext cx="3409057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086226" y="1825625"/>
            <a:ext cx="3409057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2B38-3734-4461-9C04-718AF07AFE87}" type="datetimeFigureOut">
              <a:rPr kumimoji="1" lang="ja-JP" altLang="en-US" smtClean="0"/>
              <a:t>2014/6/25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3890-5D47-4CA6-8231-3C6C9BA6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613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2B38-3734-4461-9C04-718AF07AFE87}" type="datetimeFigureOut">
              <a:rPr kumimoji="1" lang="ja-JP" altLang="en-US" smtClean="0"/>
              <a:t>2014/6/25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3890-5D47-4CA6-8231-3C6C9BA6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9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2B38-3734-4461-9C04-718AF07AFE87}" type="datetimeFigureOut">
              <a:rPr kumimoji="1" lang="ja-JP" altLang="en-US" smtClean="0"/>
              <a:t>2014/6/25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3890-5D47-4CA6-8231-3C6C9BA6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87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2B38-3734-4461-9C04-718AF07AFE87}" type="datetimeFigureOut">
              <a:rPr kumimoji="1" lang="ja-JP" altLang="en-US" smtClean="0"/>
              <a:t>2014/6/25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3890-5D47-4CA6-8231-3C6C9BA6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49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2B38-3734-4461-9C04-718AF07AFE87}" type="datetimeFigureOut">
              <a:rPr kumimoji="1" lang="ja-JP" altLang="en-US" smtClean="0"/>
              <a:t>2014/6/25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3890-5D47-4CA6-8231-3C6C9BA6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59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2B38-3734-4461-9C04-718AF07AFE87}" type="datetimeFigureOut">
              <a:rPr kumimoji="1" lang="ja-JP" altLang="en-US" smtClean="0"/>
              <a:t>2014/6/25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3890-5D47-4CA6-8231-3C6C9BA6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80988" y="234498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62B38-3734-4461-9C04-718AF07AFE87}" type="datetimeFigureOut">
              <a:rPr kumimoji="1" lang="ja-JP" altLang="en-US" smtClean="0"/>
              <a:t>2014/6/25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43890-5D47-4CA6-8231-3C6C9BA6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68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lang="ja-JP" altLang="en-US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931349"/>
            <a:ext cx="7429500" cy="1934069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ja-JP" altLang="en-US" sz="4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 </a:t>
            </a:r>
            <a:r>
              <a:rPr lang="en-US" altLang="ja-JP" sz="4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SharePoint</a:t>
            </a:r>
            <a:r>
              <a:rPr lang="ja-JP" altLang="en-US" sz="4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ユーザー会</a:t>
            </a:r>
            <a:r>
              <a:rPr lang="en-US" altLang="ja-JP" sz="4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4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Japan SharePoint Users’ Forum</a:t>
            </a:r>
            <a:r>
              <a:rPr lang="ja-JP" altLang="en-US" sz="4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4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4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49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説明資料</a:t>
            </a:r>
            <a:endParaRPr kumimoji="1" lang="ja-JP" altLang="en-US" sz="5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238250" y="5136022"/>
            <a:ext cx="7429500" cy="350378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2014/6</a:t>
            </a:r>
            <a:r>
              <a:rPr lang="ja-JP" altLang="en-US" dirty="0" smtClean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dirty="0" smtClean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シンプレッソ・コンサルティング株式会社</a:t>
            </a:r>
            <a:endParaRPr kumimoji="1" lang="ja-JP" altLang="en-US" dirty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6417" y="6083934"/>
            <a:ext cx="549628" cy="48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25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b="1" dirty="0">
                <a:solidFill>
                  <a:schemeClr val="tx2"/>
                </a:solidFill>
              </a:rPr>
              <a:t>［</a:t>
            </a:r>
            <a:r>
              <a:rPr lang="ja-JP" altLang="en-US" b="1" dirty="0" smtClean="0">
                <a:solidFill>
                  <a:schemeClr val="tx2"/>
                </a:solidFill>
              </a:rPr>
              <a:t>重要］ 参加される方へのお願い</a:t>
            </a:r>
            <a:endParaRPr lang="ja-JP" altLang="en-US" b="1" dirty="0">
              <a:solidFill>
                <a:schemeClr val="tx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chemeClr val="tx2"/>
                </a:solidFill>
              </a:rPr>
              <a:t>本会は </a:t>
            </a:r>
            <a:r>
              <a:rPr lang="en-US" altLang="ja-JP" dirty="0" smtClean="0">
                <a:solidFill>
                  <a:schemeClr val="tx2"/>
                </a:solidFill>
              </a:rPr>
              <a:t>SharePoint</a:t>
            </a:r>
            <a:r>
              <a:rPr lang="ja-JP" altLang="ja-JP" dirty="0">
                <a:solidFill>
                  <a:schemeClr val="tx2"/>
                </a:solidFill>
              </a:rPr>
              <a:t>ユーザー</a:t>
            </a:r>
            <a:r>
              <a:rPr lang="ja-JP" altLang="ja-JP" dirty="0" smtClean="0">
                <a:solidFill>
                  <a:schemeClr val="tx2"/>
                </a:solidFill>
              </a:rPr>
              <a:t>企業の</a:t>
            </a:r>
            <a:r>
              <a:rPr lang="ja-JP" altLang="en-US" dirty="0" smtClean="0">
                <a:solidFill>
                  <a:schemeClr val="tx2"/>
                </a:solidFill>
              </a:rPr>
              <a:t>「</a:t>
            </a:r>
            <a:r>
              <a:rPr lang="ja-JP" altLang="ja-JP" dirty="0" smtClean="0">
                <a:solidFill>
                  <a:schemeClr val="tx2"/>
                </a:solidFill>
              </a:rPr>
              <a:t>互助</a:t>
            </a:r>
            <a:r>
              <a:rPr lang="ja-JP" altLang="en-US" dirty="0" smtClean="0">
                <a:solidFill>
                  <a:schemeClr val="tx2"/>
                </a:solidFill>
              </a:rPr>
              <a:t>」</a:t>
            </a:r>
            <a:r>
              <a:rPr lang="ja-JP" altLang="ja-JP" dirty="0" smtClean="0">
                <a:solidFill>
                  <a:schemeClr val="tx2"/>
                </a:solidFill>
              </a:rPr>
              <a:t>の</a:t>
            </a:r>
            <a:r>
              <a:rPr lang="ja-JP" altLang="ja-JP" dirty="0">
                <a:solidFill>
                  <a:schemeClr val="tx2"/>
                </a:solidFill>
              </a:rPr>
              <a:t>場</a:t>
            </a:r>
            <a:r>
              <a:rPr lang="ja-JP" altLang="ja-JP" dirty="0" smtClean="0">
                <a:solidFill>
                  <a:schemeClr val="tx2"/>
                </a:solidFill>
              </a:rPr>
              <a:t>で</a:t>
            </a:r>
            <a:r>
              <a:rPr lang="ja-JP" altLang="en-US" dirty="0" smtClean="0">
                <a:solidFill>
                  <a:schemeClr val="tx2"/>
                </a:solidFill>
              </a:rPr>
              <a:t>す。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2"/>
                </a:solidFill>
              </a:rPr>
              <a:t>互助の前提は情報の共有です。しかし、情報</a:t>
            </a:r>
            <a:r>
              <a:rPr lang="ja-JP" altLang="ja-JP" dirty="0" smtClean="0">
                <a:solidFill>
                  <a:schemeClr val="tx2"/>
                </a:solidFill>
              </a:rPr>
              <a:t>とは</a:t>
            </a:r>
            <a:r>
              <a:rPr lang="ja-JP" altLang="en-US" dirty="0" smtClean="0">
                <a:solidFill>
                  <a:schemeClr val="tx2"/>
                </a:solidFill>
              </a:rPr>
              <a:t>けっして成功事例や</a:t>
            </a:r>
            <a:r>
              <a:rPr lang="ja-JP" altLang="ja-JP" dirty="0" smtClean="0">
                <a:solidFill>
                  <a:schemeClr val="tx2"/>
                </a:solidFill>
              </a:rPr>
              <a:t>活用</a:t>
            </a:r>
            <a:r>
              <a:rPr lang="ja-JP" altLang="ja-JP" dirty="0">
                <a:solidFill>
                  <a:schemeClr val="tx2"/>
                </a:solidFill>
              </a:rPr>
              <a:t>事例</a:t>
            </a:r>
            <a:r>
              <a:rPr lang="ja-JP" altLang="ja-JP" dirty="0" smtClean="0">
                <a:solidFill>
                  <a:schemeClr val="tx2"/>
                </a:solidFill>
              </a:rPr>
              <a:t>など</a:t>
            </a:r>
            <a:r>
              <a:rPr lang="ja-JP" altLang="en-US" dirty="0" smtClean="0">
                <a:solidFill>
                  <a:schemeClr val="tx2"/>
                </a:solidFill>
              </a:rPr>
              <a:t>「</a:t>
            </a:r>
            <a:r>
              <a:rPr lang="ja-JP" altLang="ja-JP" dirty="0" smtClean="0">
                <a:solidFill>
                  <a:schemeClr val="tx2"/>
                </a:solidFill>
              </a:rPr>
              <a:t>良い</a:t>
            </a:r>
            <a:r>
              <a:rPr lang="ja-JP" altLang="en-US" dirty="0" smtClean="0">
                <a:solidFill>
                  <a:schemeClr val="tx2"/>
                </a:solidFill>
              </a:rPr>
              <a:t>」内容とは限りません</a:t>
            </a:r>
            <a:r>
              <a:rPr lang="ja-JP" altLang="ja-JP" dirty="0" smtClean="0">
                <a:solidFill>
                  <a:schemeClr val="tx2"/>
                </a:solidFill>
              </a:rPr>
              <a:t>。</a:t>
            </a:r>
            <a:r>
              <a:rPr lang="ja-JP" altLang="en-US" dirty="0" smtClean="0">
                <a:solidFill>
                  <a:schemeClr val="tx2"/>
                </a:solidFill>
              </a:rPr>
              <a:t>皆さん</a:t>
            </a:r>
            <a:r>
              <a:rPr lang="ja-JP" altLang="en-US" dirty="0">
                <a:solidFill>
                  <a:schemeClr val="tx2"/>
                </a:solidFill>
              </a:rPr>
              <a:t>が</a:t>
            </a:r>
            <a:r>
              <a:rPr lang="ja-JP" altLang="en-US" dirty="0" smtClean="0">
                <a:solidFill>
                  <a:schemeClr val="tx2"/>
                </a:solidFill>
              </a:rPr>
              <a:t>日々遭遇されている</a:t>
            </a:r>
            <a:r>
              <a:rPr lang="ja-JP" altLang="ja-JP" dirty="0" smtClean="0">
                <a:solidFill>
                  <a:schemeClr val="tx2"/>
                </a:solidFill>
              </a:rPr>
              <a:t>障害、悩みや疑問、</a:t>
            </a:r>
            <a:r>
              <a:rPr lang="ja-JP" altLang="en-US" dirty="0" smtClean="0">
                <a:solidFill>
                  <a:schemeClr val="tx2"/>
                </a:solidFill>
              </a:rPr>
              <a:t>気づき、</a:t>
            </a:r>
            <a:r>
              <a:rPr lang="ja-JP" altLang="ja-JP" dirty="0" smtClean="0">
                <a:solidFill>
                  <a:schemeClr val="tx2"/>
                </a:solidFill>
              </a:rPr>
              <a:t>そして失敗談</a:t>
            </a:r>
            <a:r>
              <a:rPr lang="ja-JP" altLang="en-US" dirty="0" smtClean="0">
                <a:solidFill>
                  <a:schemeClr val="tx2"/>
                </a:solidFill>
              </a:rPr>
              <a:t>も、</a:t>
            </a:r>
            <a:r>
              <a:rPr lang="ja-JP" altLang="ja-JP" dirty="0" smtClean="0">
                <a:solidFill>
                  <a:schemeClr val="tx2"/>
                </a:solidFill>
              </a:rPr>
              <a:t>本会</a:t>
            </a:r>
            <a:r>
              <a:rPr lang="ja-JP" altLang="en-US" dirty="0" smtClean="0">
                <a:solidFill>
                  <a:schemeClr val="tx2"/>
                </a:solidFill>
              </a:rPr>
              <a:t>の趣旨目的に則しては、</a:t>
            </a:r>
            <a:r>
              <a:rPr lang="ja-JP" altLang="ja-JP" dirty="0" smtClean="0">
                <a:solidFill>
                  <a:schemeClr val="tx2"/>
                </a:solidFill>
              </a:rPr>
              <a:t>とても</a:t>
            </a:r>
            <a:r>
              <a:rPr lang="ja-JP" altLang="ja-JP" dirty="0">
                <a:solidFill>
                  <a:schemeClr val="tx2"/>
                </a:solidFill>
              </a:rPr>
              <a:t>貴重</a:t>
            </a:r>
            <a:r>
              <a:rPr lang="ja-JP" altLang="ja-JP" dirty="0" smtClean="0">
                <a:solidFill>
                  <a:schemeClr val="tx2"/>
                </a:solidFill>
              </a:rPr>
              <a:t>な情報</a:t>
            </a:r>
            <a:r>
              <a:rPr lang="ja-JP" altLang="en-US" dirty="0" smtClean="0">
                <a:solidFill>
                  <a:schemeClr val="tx2"/>
                </a:solidFill>
              </a:rPr>
              <a:t>です。</a:t>
            </a:r>
            <a:endParaRPr lang="ja-JP" altLang="ja-JP" dirty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2"/>
                </a:solidFill>
              </a:rPr>
              <a:t>ユーザー</a:t>
            </a:r>
            <a:r>
              <a:rPr lang="ja-JP" altLang="ja-JP" dirty="0" smtClean="0">
                <a:solidFill>
                  <a:schemeClr val="tx2"/>
                </a:solidFill>
              </a:rPr>
              <a:t>企業</a:t>
            </a:r>
            <a:r>
              <a:rPr lang="ja-JP" altLang="ja-JP" dirty="0">
                <a:solidFill>
                  <a:schemeClr val="tx2"/>
                </a:solidFill>
              </a:rPr>
              <a:t>に</a:t>
            </a:r>
            <a:r>
              <a:rPr lang="ja-JP" altLang="ja-JP" dirty="0" smtClean="0">
                <a:solidFill>
                  <a:schemeClr val="tx2"/>
                </a:solidFill>
              </a:rPr>
              <a:t>より</a:t>
            </a:r>
            <a:r>
              <a:rPr lang="ja-JP" altLang="en-US" dirty="0" smtClean="0">
                <a:solidFill>
                  <a:schemeClr val="tx2"/>
                </a:solidFill>
              </a:rPr>
              <a:t>製品の</a:t>
            </a:r>
            <a:r>
              <a:rPr lang="ja-JP" altLang="ja-JP" dirty="0" smtClean="0">
                <a:solidFill>
                  <a:schemeClr val="tx2"/>
                </a:solidFill>
              </a:rPr>
              <a:t>利用方針</a:t>
            </a:r>
            <a:r>
              <a:rPr lang="ja-JP" altLang="en-US" dirty="0" smtClean="0">
                <a:solidFill>
                  <a:schemeClr val="tx2"/>
                </a:solidFill>
              </a:rPr>
              <a:t>は異なります。担当者の職務により、</a:t>
            </a:r>
            <a:r>
              <a:rPr lang="ja-JP" altLang="ja-JP" dirty="0" smtClean="0">
                <a:solidFill>
                  <a:schemeClr val="tx2"/>
                </a:solidFill>
              </a:rPr>
              <a:t>技術</a:t>
            </a:r>
            <a:r>
              <a:rPr lang="ja-JP" altLang="en-US" dirty="0" smtClean="0">
                <a:solidFill>
                  <a:schemeClr val="tx2"/>
                </a:solidFill>
              </a:rPr>
              <a:t>的知見にも</a:t>
            </a:r>
            <a:r>
              <a:rPr lang="ja-JP" altLang="ja-JP" dirty="0" smtClean="0">
                <a:solidFill>
                  <a:schemeClr val="tx2"/>
                </a:solidFill>
              </a:rPr>
              <a:t>差異</a:t>
            </a:r>
            <a:r>
              <a:rPr lang="ja-JP" altLang="ja-JP" dirty="0">
                <a:solidFill>
                  <a:schemeClr val="tx2"/>
                </a:solidFill>
              </a:rPr>
              <a:t>が</a:t>
            </a:r>
            <a:r>
              <a:rPr lang="ja-JP" altLang="ja-JP" dirty="0" smtClean="0">
                <a:solidFill>
                  <a:schemeClr val="tx2"/>
                </a:solidFill>
              </a:rPr>
              <a:t>あ</a:t>
            </a:r>
            <a:r>
              <a:rPr lang="ja-JP" altLang="en-US" dirty="0" smtClean="0">
                <a:solidFill>
                  <a:schemeClr val="tx2"/>
                </a:solidFill>
              </a:rPr>
              <a:t>ります。そのため、問題意識はさまざまです。しかし、本会ではそれを</a:t>
            </a:r>
            <a:r>
              <a:rPr lang="ja-JP" altLang="ja-JP" dirty="0" smtClean="0">
                <a:solidFill>
                  <a:schemeClr val="tx2"/>
                </a:solidFill>
              </a:rPr>
              <a:t>前提と</a:t>
            </a:r>
            <a:r>
              <a:rPr lang="ja-JP" altLang="en-US" dirty="0" smtClean="0">
                <a:solidFill>
                  <a:schemeClr val="tx2"/>
                </a:solidFill>
              </a:rPr>
              <a:t>した上で、</a:t>
            </a:r>
            <a:r>
              <a:rPr lang="ja-JP" altLang="ja-JP" dirty="0" smtClean="0">
                <a:solidFill>
                  <a:schemeClr val="tx2"/>
                </a:solidFill>
              </a:rPr>
              <a:t>複数社</a:t>
            </a:r>
            <a:r>
              <a:rPr lang="ja-JP" altLang="en-US" dirty="0" smtClean="0">
                <a:solidFill>
                  <a:schemeClr val="tx2"/>
                </a:solidFill>
              </a:rPr>
              <a:t>の情報を</a:t>
            </a:r>
            <a:r>
              <a:rPr lang="ja-JP" altLang="ja-JP" dirty="0" smtClean="0">
                <a:solidFill>
                  <a:schemeClr val="tx2"/>
                </a:solidFill>
              </a:rPr>
              <a:t>重ね合わせ、より</a:t>
            </a:r>
            <a:r>
              <a:rPr lang="ja-JP" altLang="ja-JP" dirty="0">
                <a:solidFill>
                  <a:schemeClr val="tx2"/>
                </a:solidFill>
              </a:rPr>
              <a:t>価値</a:t>
            </a:r>
            <a:r>
              <a:rPr lang="ja-JP" altLang="ja-JP" dirty="0" smtClean="0">
                <a:solidFill>
                  <a:schemeClr val="tx2"/>
                </a:solidFill>
              </a:rPr>
              <a:t>あるフィードバック</a:t>
            </a:r>
            <a:r>
              <a:rPr lang="ja-JP" altLang="en-US" dirty="0" smtClean="0">
                <a:solidFill>
                  <a:schemeClr val="tx2"/>
                </a:solidFill>
              </a:rPr>
              <a:t>を提供したいと</a:t>
            </a:r>
            <a:r>
              <a:rPr lang="ja-JP" altLang="ja-JP" dirty="0" smtClean="0">
                <a:solidFill>
                  <a:schemeClr val="tx2"/>
                </a:solidFill>
              </a:rPr>
              <a:t>考え</a:t>
            </a:r>
            <a:r>
              <a:rPr lang="ja-JP" altLang="en-US" dirty="0" smtClean="0">
                <a:solidFill>
                  <a:schemeClr val="tx2"/>
                </a:solidFill>
              </a:rPr>
              <a:t>ます</a:t>
            </a:r>
            <a:r>
              <a:rPr lang="ja-JP" altLang="ja-JP" dirty="0" smtClean="0">
                <a:solidFill>
                  <a:schemeClr val="tx2"/>
                </a:solidFill>
              </a:rPr>
              <a:t>。</a:t>
            </a:r>
            <a:endParaRPr lang="ja-JP" altLang="ja-JP" dirty="0">
              <a:solidFill>
                <a:schemeClr val="tx2"/>
              </a:solidFill>
            </a:endParaRPr>
          </a:p>
          <a:p>
            <a:r>
              <a:rPr lang="ja-JP" altLang="ja-JP" dirty="0" smtClean="0">
                <a:solidFill>
                  <a:schemeClr val="tx2"/>
                </a:solidFill>
              </a:rPr>
              <a:t>本会</a:t>
            </a:r>
            <a:r>
              <a:rPr lang="ja-JP" altLang="ja-JP" dirty="0">
                <a:solidFill>
                  <a:schemeClr val="tx2"/>
                </a:solidFill>
              </a:rPr>
              <a:t>を有意義なものと</a:t>
            </a:r>
            <a:r>
              <a:rPr lang="ja-JP" altLang="ja-JP" dirty="0" smtClean="0">
                <a:solidFill>
                  <a:schemeClr val="tx2"/>
                </a:solidFill>
              </a:rPr>
              <a:t>して</a:t>
            </a:r>
            <a:r>
              <a:rPr lang="ja-JP" altLang="en-US" dirty="0" smtClean="0">
                <a:solidFill>
                  <a:schemeClr val="tx2"/>
                </a:solidFill>
              </a:rPr>
              <a:t>頂くためにも</a:t>
            </a:r>
            <a:r>
              <a:rPr lang="ja-JP" altLang="ja-JP" dirty="0" smtClean="0">
                <a:solidFill>
                  <a:schemeClr val="tx2"/>
                </a:solidFill>
              </a:rPr>
              <a:t>、</a:t>
            </a:r>
            <a:r>
              <a:rPr lang="ja-JP" altLang="ja-JP" dirty="0">
                <a:solidFill>
                  <a:schemeClr val="tx2"/>
                </a:solidFill>
              </a:rPr>
              <a:t>参加者の</a:t>
            </a:r>
            <a:r>
              <a:rPr lang="ja-JP" altLang="ja-JP" dirty="0" smtClean="0">
                <a:solidFill>
                  <a:schemeClr val="tx2"/>
                </a:solidFill>
              </a:rPr>
              <a:t>方々</a:t>
            </a:r>
            <a:r>
              <a:rPr lang="ja-JP" altLang="en-US" dirty="0" smtClean="0">
                <a:solidFill>
                  <a:schemeClr val="tx2"/>
                </a:solidFill>
              </a:rPr>
              <a:t>には、</a:t>
            </a:r>
            <a:r>
              <a:rPr lang="ja-JP" altLang="ja-JP" dirty="0" smtClean="0">
                <a:solidFill>
                  <a:schemeClr val="tx2"/>
                </a:solidFill>
              </a:rPr>
              <a:t>積極的な発言</a:t>
            </a:r>
            <a:r>
              <a:rPr lang="ja-JP" altLang="ja-JP" dirty="0">
                <a:solidFill>
                  <a:schemeClr val="tx2"/>
                </a:solidFill>
              </a:rPr>
              <a:t>と情報発信</a:t>
            </a:r>
            <a:r>
              <a:rPr lang="ja-JP" altLang="ja-JP" dirty="0" smtClean="0">
                <a:solidFill>
                  <a:schemeClr val="tx2"/>
                </a:solidFill>
              </a:rPr>
              <a:t>を</a:t>
            </a:r>
            <a:r>
              <a:rPr lang="ja-JP" altLang="en-US" dirty="0" smtClean="0">
                <a:solidFill>
                  <a:schemeClr val="tx2"/>
                </a:solidFill>
              </a:rPr>
              <a:t>お願いいたします</a:t>
            </a:r>
            <a:r>
              <a:rPr lang="ja-JP" altLang="en-US" dirty="0">
                <a:solidFill>
                  <a:schemeClr val="tx2"/>
                </a:solidFill>
              </a:rPr>
              <a:t>。</a:t>
            </a:r>
            <a:endParaRPr lang="ja-JP" altLang="ja-JP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456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b="1" dirty="0" smtClean="0">
                <a:solidFill>
                  <a:schemeClr val="tx2"/>
                </a:solidFill>
              </a:rPr>
              <a:t>開催予定</a:t>
            </a:r>
            <a:endParaRPr lang="ja-JP" altLang="en-US" b="1" dirty="0">
              <a:solidFill>
                <a:schemeClr val="tx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solidFill>
                  <a:schemeClr val="tx2"/>
                </a:solidFill>
              </a:rPr>
              <a:t>本会は以下の日程での開催を予定しています（日時は予告なく変更される場合があります）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chemeClr val="tx2"/>
              </a:solidFill>
            </a:endParaRPr>
          </a:p>
          <a:p>
            <a:pPr lvl="1"/>
            <a:r>
              <a:rPr lang="en-US" altLang="ja-JP" sz="1800" dirty="0">
                <a:solidFill>
                  <a:schemeClr val="tx2"/>
                </a:solidFill>
              </a:rPr>
              <a:t>2014</a:t>
            </a:r>
            <a:r>
              <a:rPr lang="ja-JP" altLang="ja-JP" sz="1800" dirty="0">
                <a:solidFill>
                  <a:schemeClr val="tx2"/>
                </a:solidFill>
              </a:rPr>
              <a:t>年 </a:t>
            </a:r>
            <a:r>
              <a:rPr lang="en-US" altLang="ja-JP" sz="1800" dirty="0">
                <a:solidFill>
                  <a:schemeClr val="tx2"/>
                </a:solidFill>
              </a:rPr>
              <a:t>05</a:t>
            </a:r>
            <a:r>
              <a:rPr lang="ja-JP" altLang="ja-JP" sz="1800" dirty="0" smtClean="0">
                <a:solidFill>
                  <a:schemeClr val="tx2"/>
                </a:solidFill>
              </a:rPr>
              <a:t>月</a:t>
            </a:r>
            <a:r>
              <a:rPr lang="en-US" altLang="ja-JP" sz="1800" dirty="0">
                <a:solidFill>
                  <a:schemeClr val="tx2"/>
                </a:solidFill>
              </a:rPr>
              <a:t>22</a:t>
            </a:r>
            <a:r>
              <a:rPr lang="ja-JP" altLang="ja-JP" sz="1800" dirty="0" smtClean="0">
                <a:solidFill>
                  <a:schemeClr val="tx2"/>
                </a:solidFill>
              </a:rPr>
              <a:t>日</a:t>
            </a:r>
            <a:r>
              <a:rPr lang="ja-JP" altLang="ja-JP" sz="1800" dirty="0">
                <a:solidFill>
                  <a:schemeClr val="tx2"/>
                </a:solidFill>
              </a:rPr>
              <a:t>（木）</a:t>
            </a:r>
            <a:r>
              <a:rPr lang="en-US" altLang="ja-JP" sz="1800" dirty="0">
                <a:solidFill>
                  <a:schemeClr val="tx2"/>
                </a:solidFill>
              </a:rPr>
              <a:t> 14:00-17:00 </a:t>
            </a:r>
            <a:r>
              <a:rPr lang="ja-JP" altLang="ja-JP" sz="1800" dirty="0">
                <a:solidFill>
                  <a:schemeClr val="tx2"/>
                </a:solidFill>
              </a:rPr>
              <a:t>第</a:t>
            </a:r>
            <a:r>
              <a:rPr lang="en-US" altLang="ja-JP" sz="1800" dirty="0">
                <a:solidFill>
                  <a:schemeClr val="tx2"/>
                </a:solidFill>
              </a:rPr>
              <a:t>0</a:t>
            </a:r>
            <a:r>
              <a:rPr lang="ja-JP" altLang="ja-JP" sz="1800" dirty="0" smtClean="0">
                <a:solidFill>
                  <a:schemeClr val="tx2"/>
                </a:solidFill>
              </a:rPr>
              <a:t>回</a:t>
            </a:r>
            <a:r>
              <a:rPr lang="ja-JP" altLang="en-US" sz="1800" dirty="0" smtClean="0">
                <a:solidFill>
                  <a:schemeClr val="tx2"/>
                </a:solidFill>
              </a:rPr>
              <a:t> 場所：品川（</a:t>
            </a:r>
            <a:r>
              <a:rPr lang="ja-JP" altLang="ja-JP" sz="1800" dirty="0" smtClean="0">
                <a:solidFill>
                  <a:schemeClr val="tx2"/>
                </a:solidFill>
              </a:rPr>
              <a:t>※</a:t>
            </a:r>
            <a:r>
              <a:rPr lang="ja-JP" altLang="en-US" sz="1800" dirty="0" smtClean="0">
                <a:solidFill>
                  <a:schemeClr val="tx2"/>
                </a:solidFill>
              </a:rPr>
              <a:t>発足</a:t>
            </a:r>
            <a:r>
              <a:rPr lang="ja-JP" altLang="ja-JP" sz="1800" dirty="0" smtClean="0">
                <a:solidFill>
                  <a:schemeClr val="tx2"/>
                </a:solidFill>
              </a:rPr>
              <a:t>会</a:t>
            </a:r>
            <a:r>
              <a:rPr lang="ja-JP" altLang="en-US" sz="1800" dirty="0" smtClean="0">
                <a:solidFill>
                  <a:schemeClr val="tx2"/>
                </a:solidFill>
              </a:rPr>
              <a:t>）</a:t>
            </a:r>
            <a:r>
              <a:rPr lang="en-US" altLang="ja-JP" sz="1800" dirty="0">
                <a:solidFill>
                  <a:schemeClr val="tx2"/>
                </a:solidFill>
              </a:rPr>
              <a:t>	</a:t>
            </a:r>
            <a:endParaRPr lang="ja-JP" altLang="ja-JP" sz="1800" dirty="0">
              <a:solidFill>
                <a:schemeClr val="tx2"/>
              </a:solidFill>
            </a:endParaRPr>
          </a:p>
          <a:p>
            <a:pPr lvl="1"/>
            <a:r>
              <a:rPr lang="en-US" altLang="ja-JP" sz="1800" dirty="0">
                <a:solidFill>
                  <a:schemeClr val="tx2"/>
                </a:solidFill>
              </a:rPr>
              <a:t>2014</a:t>
            </a:r>
            <a:r>
              <a:rPr lang="ja-JP" altLang="ja-JP" sz="1800" dirty="0">
                <a:solidFill>
                  <a:schemeClr val="tx2"/>
                </a:solidFill>
              </a:rPr>
              <a:t>年 </a:t>
            </a:r>
            <a:r>
              <a:rPr lang="en-US" altLang="ja-JP" sz="1800" dirty="0">
                <a:solidFill>
                  <a:schemeClr val="tx2"/>
                </a:solidFill>
              </a:rPr>
              <a:t>08</a:t>
            </a:r>
            <a:r>
              <a:rPr lang="ja-JP" altLang="ja-JP" sz="1800" dirty="0">
                <a:solidFill>
                  <a:schemeClr val="tx2"/>
                </a:solidFill>
              </a:rPr>
              <a:t>月</a:t>
            </a:r>
            <a:r>
              <a:rPr lang="en-US" altLang="ja-JP" sz="1800" dirty="0" smtClean="0">
                <a:solidFill>
                  <a:schemeClr val="tx2"/>
                </a:solidFill>
              </a:rPr>
              <a:t>28</a:t>
            </a:r>
            <a:r>
              <a:rPr lang="ja-JP" altLang="ja-JP" sz="1800" dirty="0" smtClean="0">
                <a:solidFill>
                  <a:schemeClr val="tx2"/>
                </a:solidFill>
              </a:rPr>
              <a:t>日</a:t>
            </a:r>
            <a:r>
              <a:rPr lang="ja-JP" altLang="ja-JP" sz="1800" dirty="0">
                <a:solidFill>
                  <a:schemeClr val="tx2"/>
                </a:solidFill>
              </a:rPr>
              <a:t>（木）</a:t>
            </a:r>
            <a:r>
              <a:rPr lang="en-US" altLang="ja-JP" sz="1800" dirty="0">
                <a:solidFill>
                  <a:schemeClr val="tx2"/>
                </a:solidFill>
              </a:rPr>
              <a:t> </a:t>
            </a:r>
            <a:r>
              <a:rPr lang="en-US" altLang="ja-JP" sz="1800" dirty="0" smtClean="0">
                <a:solidFill>
                  <a:schemeClr val="tx2"/>
                </a:solidFill>
              </a:rPr>
              <a:t>13:00-17:00 </a:t>
            </a:r>
            <a:r>
              <a:rPr lang="ja-JP" altLang="ja-JP" sz="1800" dirty="0">
                <a:solidFill>
                  <a:schemeClr val="tx2"/>
                </a:solidFill>
              </a:rPr>
              <a:t>第</a:t>
            </a:r>
            <a:r>
              <a:rPr lang="en-US" altLang="ja-JP" sz="1800" dirty="0">
                <a:solidFill>
                  <a:schemeClr val="tx2"/>
                </a:solidFill>
              </a:rPr>
              <a:t>1</a:t>
            </a:r>
            <a:r>
              <a:rPr lang="ja-JP" altLang="ja-JP" sz="1800" dirty="0" smtClean="0">
                <a:solidFill>
                  <a:schemeClr val="tx2"/>
                </a:solidFill>
              </a:rPr>
              <a:t>回</a:t>
            </a:r>
            <a:r>
              <a:rPr lang="ja-JP" altLang="en-US" sz="1800" dirty="0" smtClean="0">
                <a:solidFill>
                  <a:schemeClr val="tx2"/>
                </a:solidFill>
              </a:rPr>
              <a:t> 場所</a:t>
            </a:r>
            <a:r>
              <a:rPr lang="ja-JP" altLang="en-US" sz="1800" dirty="0" smtClean="0">
                <a:solidFill>
                  <a:schemeClr val="tx2"/>
                </a:solidFill>
              </a:rPr>
              <a:t>：</a:t>
            </a:r>
            <a:r>
              <a:rPr lang="ja-JP" altLang="en-US" sz="1800" dirty="0">
                <a:solidFill>
                  <a:schemeClr val="tx2"/>
                </a:solidFill>
              </a:rPr>
              <a:t>恵比寿</a:t>
            </a:r>
            <a:endParaRPr lang="ja-JP" altLang="ja-JP" sz="1800" dirty="0">
              <a:solidFill>
                <a:schemeClr val="tx2"/>
              </a:solidFill>
            </a:endParaRPr>
          </a:p>
          <a:p>
            <a:pPr lvl="1"/>
            <a:r>
              <a:rPr lang="en-US" altLang="ja-JP" sz="1800" dirty="0">
                <a:solidFill>
                  <a:schemeClr val="tx2"/>
                </a:solidFill>
              </a:rPr>
              <a:t>2014</a:t>
            </a:r>
            <a:r>
              <a:rPr lang="ja-JP" altLang="ja-JP" sz="1800" dirty="0">
                <a:solidFill>
                  <a:schemeClr val="tx2"/>
                </a:solidFill>
              </a:rPr>
              <a:t>年</a:t>
            </a:r>
            <a:r>
              <a:rPr lang="en-US" altLang="ja-JP" sz="1800" dirty="0">
                <a:solidFill>
                  <a:schemeClr val="tx2"/>
                </a:solidFill>
              </a:rPr>
              <a:t> 11</a:t>
            </a:r>
            <a:r>
              <a:rPr lang="ja-JP" altLang="ja-JP" sz="1800" dirty="0">
                <a:solidFill>
                  <a:schemeClr val="tx2"/>
                </a:solidFill>
              </a:rPr>
              <a:t>月</a:t>
            </a:r>
            <a:r>
              <a:rPr lang="en-US" altLang="ja-JP" sz="1800" dirty="0">
                <a:solidFill>
                  <a:schemeClr val="tx2"/>
                </a:solidFill>
              </a:rPr>
              <a:t>13</a:t>
            </a:r>
            <a:r>
              <a:rPr lang="ja-JP" altLang="ja-JP" sz="1800" dirty="0">
                <a:solidFill>
                  <a:schemeClr val="tx2"/>
                </a:solidFill>
              </a:rPr>
              <a:t>日（木）</a:t>
            </a:r>
            <a:r>
              <a:rPr lang="en-US" altLang="ja-JP" sz="1800" dirty="0">
                <a:solidFill>
                  <a:schemeClr val="tx2"/>
                </a:solidFill>
              </a:rPr>
              <a:t> </a:t>
            </a:r>
            <a:r>
              <a:rPr lang="en-US" altLang="ja-JP" sz="1800" dirty="0" smtClean="0">
                <a:solidFill>
                  <a:schemeClr val="tx2"/>
                </a:solidFill>
              </a:rPr>
              <a:t>13:00-17:00 </a:t>
            </a:r>
            <a:r>
              <a:rPr lang="ja-JP" altLang="ja-JP" sz="1800" dirty="0">
                <a:solidFill>
                  <a:schemeClr val="tx2"/>
                </a:solidFill>
              </a:rPr>
              <a:t>第</a:t>
            </a:r>
            <a:r>
              <a:rPr lang="en-US" altLang="ja-JP" sz="1800" dirty="0">
                <a:solidFill>
                  <a:schemeClr val="tx2"/>
                </a:solidFill>
              </a:rPr>
              <a:t>2</a:t>
            </a:r>
            <a:r>
              <a:rPr lang="ja-JP" altLang="ja-JP" sz="1800" dirty="0" smtClean="0">
                <a:solidFill>
                  <a:schemeClr val="tx2"/>
                </a:solidFill>
              </a:rPr>
              <a:t>回</a:t>
            </a:r>
            <a:r>
              <a:rPr lang="en-US" altLang="ja-JP" sz="1800" dirty="0" smtClean="0">
                <a:solidFill>
                  <a:schemeClr val="tx2"/>
                </a:solidFill>
              </a:rPr>
              <a:t> </a:t>
            </a:r>
            <a:r>
              <a:rPr lang="ja-JP" altLang="en-US" sz="1800" dirty="0" smtClean="0">
                <a:solidFill>
                  <a:schemeClr val="tx2"/>
                </a:solidFill>
              </a:rPr>
              <a:t>場所</a:t>
            </a:r>
            <a:r>
              <a:rPr lang="ja-JP" altLang="en-US" sz="1800" dirty="0">
                <a:solidFill>
                  <a:schemeClr val="tx2"/>
                </a:solidFill>
              </a:rPr>
              <a:t>：未定</a:t>
            </a:r>
            <a:endParaRPr lang="ja-JP" altLang="ja-JP" sz="1800" dirty="0">
              <a:solidFill>
                <a:schemeClr val="tx2"/>
              </a:solidFill>
            </a:endParaRPr>
          </a:p>
          <a:p>
            <a:pPr lvl="1"/>
            <a:r>
              <a:rPr lang="en-US" altLang="ja-JP" sz="1800" dirty="0">
                <a:solidFill>
                  <a:schemeClr val="tx2"/>
                </a:solidFill>
              </a:rPr>
              <a:t>2015</a:t>
            </a:r>
            <a:r>
              <a:rPr lang="ja-JP" altLang="ja-JP" sz="1800" dirty="0">
                <a:solidFill>
                  <a:schemeClr val="tx2"/>
                </a:solidFill>
              </a:rPr>
              <a:t>年 </a:t>
            </a:r>
            <a:r>
              <a:rPr lang="en-US" altLang="ja-JP" sz="1800" dirty="0">
                <a:solidFill>
                  <a:schemeClr val="tx2"/>
                </a:solidFill>
              </a:rPr>
              <a:t>02</a:t>
            </a:r>
            <a:r>
              <a:rPr lang="ja-JP" altLang="ja-JP" sz="1800" dirty="0">
                <a:solidFill>
                  <a:schemeClr val="tx2"/>
                </a:solidFill>
              </a:rPr>
              <a:t>月</a:t>
            </a:r>
            <a:r>
              <a:rPr lang="en-US" altLang="ja-JP" sz="1800" dirty="0">
                <a:solidFill>
                  <a:schemeClr val="tx2"/>
                </a:solidFill>
              </a:rPr>
              <a:t>12</a:t>
            </a:r>
            <a:r>
              <a:rPr lang="ja-JP" altLang="ja-JP" sz="1800" dirty="0">
                <a:solidFill>
                  <a:schemeClr val="tx2"/>
                </a:solidFill>
              </a:rPr>
              <a:t>日（木）</a:t>
            </a:r>
            <a:r>
              <a:rPr lang="en-US" altLang="ja-JP" sz="1800" dirty="0">
                <a:solidFill>
                  <a:schemeClr val="tx2"/>
                </a:solidFill>
              </a:rPr>
              <a:t> </a:t>
            </a:r>
            <a:r>
              <a:rPr lang="en-US" altLang="ja-JP" sz="1800" dirty="0" smtClean="0">
                <a:solidFill>
                  <a:schemeClr val="tx2"/>
                </a:solidFill>
              </a:rPr>
              <a:t>13:00-17:00 </a:t>
            </a:r>
            <a:r>
              <a:rPr lang="ja-JP" altLang="ja-JP" sz="1800" dirty="0">
                <a:solidFill>
                  <a:schemeClr val="tx2"/>
                </a:solidFill>
              </a:rPr>
              <a:t>第</a:t>
            </a:r>
            <a:r>
              <a:rPr lang="en-US" altLang="ja-JP" sz="1800" dirty="0">
                <a:solidFill>
                  <a:schemeClr val="tx2"/>
                </a:solidFill>
              </a:rPr>
              <a:t>3</a:t>
            </a:r>
            <a:r>
              <a:rPr lang="ja-JP" altLang="ja-JP" sz="1800" dirty="0" smtClean="0">
                <a:solidFill>
                  <a:schemeClr val="tx2"/>
                </a:solidFill>
              </a:rPr>
              <a:t>回</a:t>
            </a:r>
            <a:r>
              <a:rPr lang="en-US" altLang="ja-JP" sz="1800" dirty="0" smtClean="0">
                <a:solidFill>
                  <a:schemeClr val="tx2"/>
                </a:solidFill>
              </a:rPr>
              <a:t> </a:t>
            </a:r>
            <a:r>
              <a:rPr lang="ja-JP" altLang="en-US" sz="1800" dirty="0" smtClean="0">
                <a:solidFill>
                  <a:schemeClr val="tx2"/>
                </a:solidFill>
              </a:rPr>
              <a:t>場所</a:t>
            </a:r>
            <a:r>
              <a:rPr lang="ja-JP" altLang="en-US" sz="1800" dirty="0">
                <a:solidFill>
                  <a:schemeClr val="tx2"/>
                </a:solidFill>
              </a:rPr>
              <a:t>：</a:t>
            </a:r>
            <a:r>
              <a:rPr lang="ja-JP" altLang="en-US" sz="1800" dirty="0" smtClean="0">
                <a:solidFill>
                  <a:schemeClr val="tx2"/>
                </a:solidFill>
              </a:rPr>
              <a:t>未定</a:t>
            </a:r>
            <a:endParaRPr lang="ja-JP" altLang="ja-JP" sz="1800" dirty="0">
              <a:solidFill>
                <a:schemeClr val="tx2"/>
              </a:solidFill>
            </a:endParaRPr>
          </a:p>
          <a:p>
            <a:pPr lvl="1"/>
            <a:r>
              <a:rPr lang="en-US" altLang="ja-JP" sz="1800" dirty="0">
                <a:solidFill>
                  <a:schemeClr val="tx2"/>
                </a:solidFill>
              </a:rPr>
              <a:t>2015</a:t>
            </a:r>
            <a:r>
              <a:rPr lang="ja-JP" altLang="ja-JP" sz="1800" dirty="0">
                <a:solidFill>
                  <a:schemeClr val="tx2"/>
                </a:solidFill>
              </a:rPr>
              <a:t>年 </a:t>
            </a:r>
            <a:r>
              <a:rPr lang="en-US" altLang="ja-JP" sz="1800" dirty="0">
                <a:solidFill>
                  <a:schemeClr val="tx2"/>
                </a:solidFill>
              </a:rPr>
              <a:t>05</a:t>
            </a:r>
            <a:r>
              <a:rPr lang="ja-JP" altLang="ja-JP" sz="1800" dirty="0">
                <a:solidFill>
                  <a:schemeClr val="tx2"/>
                </a:solidFill>
              </a:rPr>
              <a:t>月</a:t>
            </a:r>
            <a:r>
              <a:rPr lang="en-US" altLang="ja-JP" sz="1800" dirty="0">
                <a:solidFill>
                  <a:schemeClr val="tx2"/>
                </a:solidFill>
              </a:rPr>
              <a:t>14</a:t>
            </a:r>
            <a:r>
              <a:rPr lang="ja-JP" altLang="ja-JP" sz="1800" dirty="0">
                <a:solidFill>
                  <a:schemeClr val="tx2"/>
                </a:solidFill>
              </a:rPr>
              <a:t>日（木）</a:t>
            </a:r>
            <a:r>
              <a:rPr lang="en-US" altLang="ja-JP" sz="1800" dirty="0">
                <a:solidFill>
                  <a:schemeClr val="tx2"/>
                </a:solidFill>
              </a:rPr>
              <a:t> </a:t>
            </a:r>
            <a:r>
              <a:rPr lang="en-US" altLang="ja-JP" sz="1800" dirty="0" smtClean="0">
                <a:solidFill>
                  <a:schemeClr val="tx2"/>
                </a:solidFill>
              </a:rPr>
              <a:t>13:00-17:00 </a:t>
            </a:r>
            <a:r>
              <a:rPr lang="ja-JP" altLang="ja-JP" sz="1800" dirty="0">
                <a:solidFill>
                  <a:schemeClr val="tx2"/>
                </a:solidFill>
              </a:rPr>
              <a:t>第</a:t>
            </a:r>
            <a:r>
              <a:rPr lang="en-US" altLang="ja-JP" sz="1800" dirty="0">
                <a:solidFill>
                  <a:schemeClr val="tx2"/>
                </a:solidFill>
              </a:rPr>
              <a:t>4</a:t>
            </a:r>
            <a:r>
              <a:rPr lang="ja-JP" altLang="ja-JP" sz="1800" dirty="0" smtClean="0">
                <a:solidFill>
                  <a:schemeClr val="tx2"/>
                </a:solidFill>
              </a:rPr>
              <a:t>回</a:t>
            </a:r>
            <a:r>
              <a:rPr lang="en-US" altLang="ja-JP" sz="1800" dirty="0" smtClean="0">
                <a:solidFill>
                  <a:schemeClr val="tx2"/>
                </a:solidFill>
              </a:rPr>
              <a:t> </a:t>
            </a:r>
            <a:r>
              <a:rPr lang="ja-JP" altLang="en-US" sz="1800" dirty="0" smtClean="0">
                <a:solidFill>
                  <a:schemeClr val="tx2"/>
                </a:solidFill>
              </a:rPr>
              <a:t>場所</a:t>
            </a:r>
            <a:r>
              <a:rPr lang="ja-JP" altLang="en-US" sz="1800" dirty="0">
                <a:solidFill>
                  <a:schemeClr val="tx2"/>
                </a:solidFill>
              </a:rPr>
              <a:t>：</a:t>
            </a:r>
            <a:r>
              <a:rPr lang="ja-JP" altLang="en-US" sz="1800" dirty="0" smtClean="0">
                <a:solidFill>
                  <a:schemeClr val="tx2"/>
                </a:solidFill>
              </a:rPr>
              <a:t>未定</a:t>
            </a:r>
            <a:endParaRPr lang="ja-JP" altLang="ja-JP" sz="1800" dirty="0">
              <a:solidFill>
                <a:schemeClr val="tx2"/>
              </a:solidFill>
            </a:endParaRPr>
          </a:p>
          <a:p>
            <a:pPr lvl="1"/>
            <a:r>
              <a:rPr lang="en-US" altLang="ja-JP" sz="1800" dirty="0">
                <a:solidFill>
                  <a:schemeClr val="tx2"/>
                </a:solidFill>
              </a:rPr>
              <a:t>2015</a:t>
            </a:r>
            <a:r>
              <a:rPr lang="ja-JP" altLang="ja-JP" sz="1800" dirty="0">
                <a:solidFill>
                  <a:schemeClr val="tx2"/>
                </a:solidFill>
              </a:rPr>
              <a:t>年 </a:t>
            </a:r>
            <a:r>
              <a:rPr lang="en-US" altLang="ja-JP" sz="1800" dirty="0">
                <a:solidFill>
                  <a:schemeClr val="tx2"/>
                </a:solidFill>
              </a:rPr>
              <a:t>08</a:t>
            </a:r>
            <a:r>
              <a:rPr lang="ja-JP" altLang="ja-JP" sz="1800" dirty="0">
                <a:solidFill>
                  <a:schemeClr val="tx2"/>
                </a:solidFill>
              </a:rPr>
              <a:t>月</a:t>
            </a:r>
            <a:r>
              <a:rPr lang="en-US" altLang="ja-JP" sz="1800" dirty="0" smtClean="0">
                <a:solidFill>
                  <a:schemeClr val="tx2"/>
                </a:solidFill>
              </a:rPr>
              <a:t>20</a:t>
            </a:r>
            <a:r>
              <a:rPr lang="ja-JP" altLang="ja-JP" sz="1800" dirty="0" smtClean="0">
                <a:solidFill>
                  <a:schemeClr val="tx2"/>
                </a:solidFill>
              </a:rPr>
              <a:t>日</a:t>
            </a:r>
            <a:r>
              <a:rPr lang="ja-JP" altLang="ja-JP" sz="1800" dirty="0">
                <a:solidFill>
                  <a:schemeClr val="tx2"/>
                </a:solidFill>
              </a:rPr>
              <a:t>（木）</a:t>
            </a:r>
            <a:r>
              <a:rPr lang="en-US" altLang="ja-JP" sz="1800" dirty="0">
                <a:solidFill>
                  <a:schemeClr val="tx2"/>
                </a:solidFill>
              </a:rPr>
              <a:t> </a:t>
            </a:r>
            <a:r>
              <a:rPr lang="en-US" altLang="ja-JP" sz="1800" dirty="0" smtClean="0">
                <a:solidFill>
                  <a:schemeClr val="tx2"/>
                </a:solidFill>
              </a:rPr>
              <a:t>13:00-17:00 </a:t>
            </a:r>
            <a:r>
              <a:rPr lang="ja-JP" altLang="ja-JP" sz="1800" dirty="0">
                <a:solidFill>
                  <a:schemeClr val="tx2"/>
                </a:solidFill>
              </a:rPr>
              <a:t>第</a:t>
            </a:r>
            <a:r>
              <a:rPr lang="en-US" altLang="ja-JP" sz="1800" dirty="0">
                <a:solidFill>
                  <a:schemeClr val="tx2"/>
                </a:solidFill>
              </a:rPr>
              <a:t>5</a:t>
            </a:r>
            <a:r>
              <a:rPr lang="ja-JP" altLang="ja-JP" sz="1800" dirty="0" smtClean="0">
                <a:solidFill>
                  <a:schemeClr val="tx2"/>
                </a:solidFill>
              </a:rPr>
              <a:t>回</a:t>
            </a:r>
            <a:r>
              <a:rPr lang="en-US" altLang="ja-JP" sz="1800" dirty="0" smtClean="0">
                <a:solidFill>
                  <a:schemeClr val="tx2"/>
                </a:solidFill>
              </a:rPr>
              <a:t> </a:t>
            </a:r>
            <a:r>
              <a:rPr lang="ja-JP" altLang="en-US" sz="1800" dirty="0" smtClean="0">
                <a:solidFill>
                  <a:schemeClr val="tx2"/>
                </a:solidFill>
              </a:rPr>
              <a:t>場所</a:t>
            </a:r>
            <a:r>
              <a:rPr lang="ja-JP" altLang="en-US" sz="1800" dirty="0">
                <a:solidFill>
                  <a:schemeClr val="tx2"/>
                </a:solidFill>
              </a:rPr>
              <a:t>：</a:t>
            </a:r>
            <a:r>
              <a:rPr lang="ja-JP" altLang="en-US" sz="1800" dirty="0" smtClean="0">
                <a:solidFill>
                  <a:schemeClr val="tx2"/>
                </a:solidFill>
              </a:rPr>
              <a:t>未定</a:t>
            </a:r>
            <a:endParaRPr lang="ja-JP" altLang="ja-JP" sz="1800" dirty="0">
              <a:solidFill>
                <a:schemeClr val="tx2"/>
              </a:solidFill>
            </a:endParaRPr>
          </a:p>
          <a:p>
            <a:pPr lvl="1"/>
            <a:r>
              <a:rPr lang="en-US" altLang="ja-JP" sz="1800" dirty="0">
                <a:solidFill>
                  <a:schemeClr val="tx2"/>
                </a:solidFill>
              </a:rPr>
              <a:t>2015</a:t>
            </a:r>
            <a:r>
              <a:rPr lang="ja-JP" altLang="ja-JP" sz="1800" dirty="0">
                <a:solidFill>
                  <a:schemeClr val="tx2"/>
                </a:solidFill>
              </a:rPr>
              <a:t>年</a:t>
            </a:r>
            <a:r>
              <a:rPr lang="en-US" altLang="ja-JP" sz="1800" dirty="0">
                <a:solidFill>
                  <a:schemeClr val="tx2"/>
                </a:solidFill>
              </a:rPr>
              <a:t> 11</a:t>
            </a:r>
            <a:r>
              <a:rPr lang="ja-JP" altLang="ja-JP" sz="1800" dirty="0">
                <a:solidFill>
                  <a:schemeClr val="tx2"/>
                </a:solidFill>
              </a:rPr>
              <a:t>月</a:t>
            </a:r>
            <a:r>
              <a:rPr lang="en-US" altLang="ja-JP" sz="1800" dirty="0">
                <a:solidFill>
                  <a:schemeClr val="tx2"/>
                </a:solidFill>
              </a:rPr>
              <a:t>19</a:t>
            </a:r>
            <a:r>
              <a:rPr lang="ja-JP" altLang="ja-JP" sz="1800" dirty="0">
                <a:solidFill>
                  <a:schemeClr val="tx2"/>
                </a:solidFill>
              </a:rPr>
              <a:t>日（木）</a:t>
            </a:r>
            <a:r>
              <a:rPr lang="en-US" altLang="ja-JP" sz="1800" dirty="0">
                <a:solidFill>
                  <a:schemeClr val="tx2"/>
                </a:solidFill>
              </a:rPr>
              <a:t> </a:t>
            </a:r>
            <a:r>
              <a:rPr lang="en-US" altLang="ja-JP" sz="1800" dirty="0" smtClean="0">
                <a:solidFill>
                  <a:schemeClr val="tx2"/>
                </a:solidFill>
              </a:rPr>
              <a:t>13:00-17:00 </a:t>
            </a:r>
            <a:r>
              <a:rPr lang="ja-JP" altLang="ja-JP" sz="1800" dirty="0">
                <a:solidFill>
                  <a:schemeClr val="tx2"/>
                </a:solidFill>
              </a:rPr>
              <a:t>第</a:t>
            </a:r>
            <a:r>
              <a:rPr lang="en-US" altLang="ja-JP" sz="1800" dirty="0">
                <a:solidFill>
                  <a:schemeClr val="tx2"/>
                </a:solidFill>
              </a:rPr>
              <a:t>6</a:t>
            </a:r>
            <a:r>
              <a:rPr lang="ja-JP" altLang="ja-JP" sz="1800" dirty="0" smtClean="0">
                <a:solidFill>
                  <a:schemeClr val="tx2"/>
                </a:solidFill>
              </a:rPr>
              <a:t>回</a:t>
            </a:r>
            <a:r>
              <a:rPr lang="en-US" altLang="ja-JP" sz="1800" dirty="0" smtClean="0">
                <a:solidFill>
                  <a:schemeClr val="tx2"/>
                </a:solidFill>
              </a:rPr>
              <a:t> </a:t>
            </a:r>
            <a:r>
              <a:rPr lang="ja-JP" altLang="en-US" sz="1800" dirty="0" smtClean="0">
                <a:solidFill>
                  <a:schemeClr val="tx2"/>
                </a:solidFill>
              </a:rPr>
              <a:t>場所</a:t>
            </a:r>
            <a:r>
              <a:rPr lang="ja-JP" altLang="en-US" sz="1800" dirty="0">
                <a:solidFill>
                  <a:schemeClr val="tx2"/>
                </a:solidFill>
              </a:rPr>
              <a:t>：未定</a:t>
            </a:r>
            <a:endParaRPr lang="ja-JP" altLang="ja-JP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ja-JP" altLang="ja-JP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5420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b="1" dirty="0" smtClean="0">
                <a:solidFill>
                  <a:schemeClr val="tx2"/>
                </a:solidFill>
              </a:rPr>
              <a:t>告知と参加申し込み</a:t>
            </a:r>
            <a:endParaRPr lang="ja-JP" altLang="en-US" b="1" dirty="0">
              <a:solidFill>
                <a:schemeClr val="tx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chemeClr val="tx2"/>
                </a:solidFill>
              </a:rPr>
              <a:t>本会の開催と参加者募集は弊社 </a:t>
            </a:r>
            <a:r>
              <a:rPr lang="en-US" altLang="ja-JP" dirty="0" smtClean="0">
                <a:solidFill>
                  <a:schemeClr val="tx2"/>
                </a:solidFill>
              </a:rPr>
              <a:t>Web</a:t>
            </a:r>
            <a:r>
              <a:rPr lang="ja-JP" altLang="en-US" dirty="0" smtClean="0">
                <a:solidFill>
                  <a:schemeClr val="tx2"/>
                </a:solidFill>
              </a:rPr>
              <a:t> サイト（</a:t>
            </a:r>
            <a:r>
              <a:rPr lang="en-US" altLang="ja-JP" dirty="0" smtClean="0">
                <a:solidFill>
                  <a:schemeClr val="tx2"/>
                </a:solidFill>
              </a:rPr>
              <a:t>http://simplesso.jp</a:t>
            </a:r>
            <a:r>
              <a:rPr lang="ja-JP" altLang="en-US" dirty="0" smtClean="0">
                <a:solidFill>
                  <a:schemeClr val="tx2"/>
                </a:solidFill>
              </a:rPr>
              <a:t>）のニュースリリース</a:t>
            </a:r>
            <a:r>
              <a:rPr lang="ja-JP" altLang="en-US" dirty="0">
                <a:solidFill>
                  <a:schemeClr val="tx2"/>
                </a:solidFill>
              </a:rPr>
              <a:t>、</a:t>
            </a:r>
            <a:r>
              <a:rPr lang="ja-JP" altLang="en-US" dirty="0" smtClean="0">
                <a:solidFill>
                  <a:schemeClr val="tx2"/>
                </a:solidFill>
              </a:rPr>
              <a:t>その他の媒体で告知します。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2"/>
                </a:solidFill>
              </a:rPr>
              <a:t>参加は所定のフォーマットにてお申込みいただきます。この際、お名前、ご連絡先、ご利用いただいている</a:t>
            </a:r>
            <a:r>
              <a:rPr lang="en-US" altLang="ja-JP" dirty="0" smtClean="0">
                <a:solidFill>
                  <a:schemeClr val="tx2"/>
                </a:solidFill>
              </a:rPr>
              <a:t>SharePoint</a:t>
            </a:r>
            <a:r>
              <a:rPr lang="ja-JP" altLang="en-US" dirty="0" smtClean="0">
                <a:solidFill>
                  <a:schemeClr val="tx2"/>
                </a:solidFill>
              </a:rPr>
              <a:t>のバージョン等をお伺いします。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2"/>
                </a:solidFill>
              </a:rPr>
              <a:t>円滑なディスカッションのため、参加人数には上限を設けさせて頂きます。上限を越える場合、原則として先にお申込みいただいた方を優先します。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altLang="ja-JP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ja-JP" altLang="ja-JP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860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b="1" dirty="0" smtClean="0">
                <a:solidFill>
                  <a:schemeClr val="tx2"/>
                </a:solidFill>
              </a:rPr>
              <a:t>お問い合わせ先</a:t>
            </a:r>
            <a:endParaRPr lang="ja-JP" altLang="en-US" b="1" dirty="0">
              <a:solidFill>
                <a:schemeClr val="tx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chemeClr val="tx2"/>
                </a:solidFill>
              </a:rPr>
              <a:t>本会に関するお問い合わせは、シンプレッソ・コンサルティング株式会社（担当：中村）までお願いします。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en-US" altLang="ja-JP" dirty="0" smtClean="0">
                <a:solidFill>
                  <a:schemeClr val="tx2"/>
                </a:solidFill>
              </a:rPr>
              <a:t>info@simplesso.jp</a:t>
            </a:r>
            <a:endParaRPr lang="en-US" altLang="ja-JP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18555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813" y="2585134"/>
            <a:ext cx="1140374" cy="1010405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0" y="3595539"/>
            <a:ext cx="9906000" cy="76944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3200" b="1" dirty="0" smtClean="0">
                <a:solidFill>
                  <a:schemeClr val="accent3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Simplesso</a:t>
            </a:r>
            <a:r>
              <a:rPr lang="ja-JP" altLang="en-US" sz="3200" b="1" dirty="0" smtClean="0">
                <a:solidFill>
                  <a:schemeClr val="accent3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3200" b="1" dirty="0" smtClean="0">
                <a:solidFill>
                  <a:schemeClr val="accent3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Consulting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581275" y="4268848"/>
            <a:ext cx="4105276" cy="68326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600" b="1" dirty="0" smtClean="0">
                <a:solidFill>
                  <a:schemeClr val="accent3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http://simplesso.jp</a:t>
            </a:r>
          </a:p>
          <a:p>
            <a:pPr>
              <a:lnSpc>
                <a:spcPct val="120000"/>
              </a:lnSpc>
            </a:pPr>
            <a:r>
              <a:rPr lang="en-US" altLang="ja-JP" sz="1600" b="1" dirty="0" smtClean="0">
                <a:solidFill>
                  <a:schemeClr val="accent3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kaz@simplesso.biz</a:t>
            </a:r>
          </a:p>
        </p:txBody>
      </p:sp>
    </p:spTree>
    <p:extLst>
      <p:ext uri="{BB962C8B-B14F-4D97-AF65-F5344CB8AC3E}">
        <p14:creationId xmlns:p14="http://schemas.microsoft.com/office/powerpoint/2010/main" val="121945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b="1" dirty="0" smtClean="0">
                <a:solidFill>
                  <a:schemeClr val="tx2"/>
                </a:solidFill>
              </a:rPr>
              <a:t>本資料の内容</a:t>
            </a:r>
            <a:endParaRPr lang="ja-JP" altLang="en-US" b="1" dirty="0">
              <a:solidFill>
                <a:schemeClr val="tx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11865" y="1058182"/>
            <a:ext cx="4057855" cy="5179332"/>
          </a:xfrm>
        </p:spPr>
        <p:txBody>
          <a:bodyPr/>
          <a:lstStyle/>
          <a:p>
            <a:r>
              <a:rPr lang="ja-JP" altLang="en-US" dirty="0" smtClean="0">
                <a:solidFill>
                  <a:schemeClr val="tx2"/>
                </a:solidFill>
              </a:rPr>
              <a:t>ユーザー会の目的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2"/>
                </a:solidFill>
              </a:rPr>
              <a:t>ユーザー</a:t>
            </a:r>
            <a:r>
              <a:rPr lang="ja-JP" altLang="en-US" dirty="0">
                <a:solidFill>
                  <a:schemeClr val="tx2"/>
                </a:solidFill>
              </a:rPr>
              <a:t>会</a:t>
            </a:r>
            <a:r>
              <a:rPr lang="ja-JP" altLang="en-US" dirty="0" smtClean="0">
                <a:solidFill>
                  <a:schemeClr val="tx2"/>
                </a:solidFill>
              </a:rPr>
              <a:t>の対象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2"/>
                </a:solidFill>
              </a:rPr>
              <a:t>ユーザー</a:t>
            </a:r>
            <a:r>
              <a:rPr lang="ja-JP" altLang="en-US" dirty="0">
                <a:solidFill>
                  <a:schemeClr val="tx2"/>
                </a:solidFill>
              </a:rPr>
              <a:t>会</a:t>
            </a:r>
            <a:r>
              <a:rPr lang="ja-JP" altLang="en-US" dirty="0" smtClean="0">
                <a:solidFill>
                  <a:schemeClr val="tx2"/>
                </a:solidFill>
              </a:rPr>
              <a:t>の主催</a:t>
            </a:r>
            <a:r>
              <a:rPr lang="en-US" altLang="ja-JP" dirty="0" smtClean="0">
                <a:solidFill>
                  <a:schemeClr val="tx2"/>
                </a:solidFill>
              </a:rPr>
              <a:t>/</a:t>
            </a:r>
            <a:r>
              <a:rPr lang="ja-JP" altLang="en-US" dirty="0" smtClean="0">
                <a:solidFill>
                  <a:schemeClr val="tx2"/>
                </a:solidFill>
              </a:rPr>
              <a:t>協力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2"/>
                </a:solidFill>
              </a:rPr>
              <a:t>ユーザー会の参加費用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2"/>
                </a:solidFill>
              </a:rPr>
              <a:t>ユーザー</a:t>
            </a:r>
            <a:r>
              <a:rPr lang="ja-JP" altLang="en-US" dirty="0">
                <a:solidFill>
                  <a:schemeClr val="tx2"/>
                </a:solidFill>
              </a:rPr>
              <a:t>会</a:t>
            </a:r>
            <a:r>
              <a:rPr lang="ja-JP" altLang="en-US" dirty="0" smtClean="0">
                <a:solidFill>
                  <a:schemeClr val="tx2"/>
                </a:solidFill>
              </a:rPr>
              <a:t>の内容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2"/>
                </a:solidFill>
              </a:rPr>
              <a:t>ユーザー</a:t>
            </a:r>
            <a:r>
              <a:rPr lang="ja-JP" altLang="en-US" dirty="0">
                <a:solidFill>
                  <a:schemeClr val="tx2"/>
                </a:solidFill>
              </a:rPr>
              <a:t>会</a:t>
            </a:r>
            <a:r>
              <a:rPr lang="ja-JP" altLang="en-US" dirty="0" smtClean="0">
                <a:solidFill>
                  <a:schemeClr val="tx2"/>
                </a:solidFill>
              </a:rPr>
              <a:t>の秘密保持</a:t>
            </a:r>
            <a:endParaRPr lang="en-US" altLang="ja-JP" dirty="0" smtClean="0">
              <a:solidFill>
                <a:schemeClr val="tx2"/>
              </a:solidFill>
            </a:endParaRPr>
          </a:p>
          <a:p>
            <a:endParaRPr lang="en-US" altLang="ja-JP" dirty="0" smtClean="0">
              <a:solidFill>
                <a:schemeClr val="tx2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5107418" y="1058182"/>
            <a:ext cx="4057855" cy="51793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5738" indent="-185738" algn="l" defTabSz="742950" rtl="0" eaLnBrk="1" latinLnBrk="0" hangingPunct="1">
              <a:lnSpc>
                <a:spcPct val="120000"/>
              </a:lnSpc>
              <a:spcBef>
                <a:spcPts val="813"/>
              </a:spcBef>
              <a:buFont typeface="Arial" panose="020B0604020202020204" pitchFamily="34" charset="0"/>
              <a:buChar char="•"/>
              <a:defRPr kumimoji="1" sz="2275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12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12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12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12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solidFill>
                  <a:schemeClr val="tx2"/>
                </a:solidFill>
              </a:rPr>
              <a:t>参加される方へのお願い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2"/>
                </a:solidFill>
              </a:rPr>
              <a:t>開催予定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2"/>
                </a:solidFill>
              </a:rPr>
              <a:t>告知と参加申し込み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2"/>
                </a:solidFill>
              </a:rPr>
              <a:t>お問い合わせ先</a:t>
            </a:r>
            <a:endParaRPr lang="en-US" altLang="ja-JP" dirty="0" smtClean="0">
              <a:solidFill>
                <a:schemeClr val="tx2"/>
              </a:solidFill>
            </a:endParaRPr>
          </a:p>
          <a:p>
            <a:endParaRPr lang="en-US" altLang="ja-JP" dirty="0" smtClean="0">
              <a:solidFill>
                <a:schemeClr val="tx2"/>
              </a:solidFill>
            </a:endParaRPr>
          </a:p>
          <a:p>
            <a:endParaRPr lang="en-US" altLang="ja-JP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6118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b="1" dirty="0" smtClean="0">
                <a:solidFill>
                  <a:schemeClr val="tx2"/>
                </a:solidFill>
              </a:rPr>
              <a:t>ユーザー</a:t>
            </a:r>
            <a:r>
              <a:rPr lang="ja-JP" altLang="en-US" b="1" dirty="0">
                <a:solidFill>
                  <a:schemeClr val="tx2"/>
                </a:solidFill>
              </a:rPr>
              <a:t>会</a:t>
            </a:r>
            <a:r>
              <a:rPr lang="ja-JP" altLang="en-US" b="1" dirty="0" smtClean="0">
                <a:solidFill>
                  <a:schemeClr val="tx2"/>
                </a:solidFill>
              </a:rPr>
              <a:t>の目的</a:t>
            </a:r>
            <a:endParaRPr lang="ja-JP" altLang="en-US" b="1" dirty="0">
              <a:solidFill>
                <a:schemeClr val="tx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>
                <a:solidFill>
                  <a:schemeClr val="tx2"/>
                </a:solidFill>
              </a:rPr>
              <a:t>SharePoint</a:t>
            </a:r>
            <a:r>
              <a:rPr lang="ja-JP" altLang="en-US" dirty="0" smtClean="0">
                <a:solidFill>
                  <a:schemeClr val="tx2"/>
                </a:solidFill>
              </a:rPr>
              <a:t>（</a:t>
            </a:r>
            <a:r>
              <a:rPr lang="en-US" altLang="ja-JP" dirty="0" smtClean="0">
                <a:solidFill>
                  <a:schemeClr val="tx2"/>
                </a:solidFill>
              </a:rPr>
              <a:t>SharePoint</a:t>
            </a:r>
            <a:r>
              <a:rPr lang="ja-JP" altLang="en-US" dirty="0" smtClean="0">
                <a:solidFill>
                  <a:schemeClr val="tx2"/>
                </a:solidFill>
              </a:rPr>
              <a:t> </a:t>
            </a:r>
            <a:r>
              <a:rPr lang="en-US" altLang="ja-JP" dirty="0" smtClean="0">
                <a:solidFill>
                  <a:schemeClr val="tx2"/>
                </a:solidFill>
              </a:rPr>
              <a:t>Online</a:t>
            </a:r>
            <a:r>
              <a:rPr lang="ja-JP" altLang="en-US" dirty="0" smtClean="0">
                <a:solidFill>
                  <a:schemeClr val="tx2"/>
                </a:solidFill>
              </a:rPr>
              <a:t>を含む）を運用されているユーザー企業の担当者様同士が、情報や悩み、課題、問題意識、を共有するための場を提供します。企業の枠をこえた相互助で </a:t>
            </a:r>
            <a:r>
              <a:rPr lang="en-US" altLang="ja-JP" dirty="0" smtClean="0">
                <a:solidFill>
                  <a:schemeClr val="tx2"/>
                </a:solidFill>
              </a:rPr>
              <a:t>SharePoint</a:t>
            </a:r>
            <a:r>
              <a:rPr lang="ja-JP" altLang="en-US" dirty="0" smtClean="0">
                <a:solidFill>
                  <a:schemeClr val="tx2"/>
                </a:solidFill>
              </a:rPr>
              <a:t> のよりよいビジネス活用を目指します。</a:t>
            </a:r>
            <a:endParaRPr lang="en-US" altLang="ja-JP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2657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b="1" dirty="0" smtClean="0">
                <a:solidFill>
                  <a:schemeClr val="tx2"/>
                </a:solidFill>
              </a:rPr>
              <a:t>ユーザー</a:t>
            </a:r>
            <a:r>
              <a:rPr lang="ja-JP" altLang="en-US" b="1" dirty="0">
                <a:solidFill>
                  <a:schemeClr val="tx2"/>
                </a:solidFill>
              </a:rPr>
              <a:t>会</a:t>
            </a:r>
            <a:r>
              <a:rPr lang="ja-JP" altLang="en-US" b="1" dirty="0" smtClean="0">
                <a:solidFill>
                  <a:schemeClr val="tx2"/>
                </a:solidFill>
              </a:rPr>
              <a:t>の対象</a:t>
            </a:r>
            <a:endParaRPr lang="ja-JP" altLang="en-US" b="1" dirty="0">
              <a:solidFill>
                <a:schemeClr val="tx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>
                <a:solidFill>
                  <a:schemeClr val="tx2"/>
                </a:solidFill>
              </a:rPr>
              <a:t>SharePoint</a:t>
            </a:r>
            <a:r>
              <a:rPr lang="ja-JP" altLang="en-US" dirty="0" smtClean="0">
                <a:solidFill>
                  <a:schemeClr val="tx2"/>
                </a:solidFill>
              </a:rPr>
              <a:t> または </a:t>
            </a:r>
            <a:r>
              <a:rPr lang="en-US" altLang="ja-JP" dirty="0" smtClean="0">
                <a:solidFill>
                  <a:schemeClr val="tx2"/>
                </a:solidFill>
              </a:rPr>
              <a:t>Office</a:t>
            </a:r>
            <a:r>
              <a:rPr lang="ja-JP" altLang="en-US" dirty="0" smtClean="0">
                <a:solidFill>
                  <a:schemeClr val="tx2"/>
                </a:solidFill>
              </a:rPr>
              <a:t> </a:t>
            </a:r>
            <a:r>
              <a:rPr lang="en-US" altLang="ja-JP" dirty="0" smtClean="0">
                <a:solidFill>
                  <a:schemeClr val="tx2"/>
                </a:solidFill>
              </a:rPr>
              <a:t>365</a:t>
            </a:r>
            <a:r>
              <a:rPr lang="ja-JP" altLang="en-US" dirty="0" smtClean="0">
                <a:solidFill>
                  <a:schemeClr val="tx2"/>
                </a:solidFill>
              </a:rPr>
              <a:t> の </a:t>
            </a:r>
            <a:r>
              <a:rPr lang="en-US" altLang="ja-JP" dirty="0" smtClean="0">
                <a:solidFill>
                  <a:schemeClr val="tx2"/>
                </a:solidFill>
              </a:rPr>
              <a:t>SharePoint</a:t>
            </a:r>
            <a:r>
              <a:rPr lang="ja-JP" altLang="en-US" dirty="0" smtClean="0">
                <a:solidFill>
                  <a:schemeClr val="tx2"/>
                </a:solidFill>
              </a:rPr>
              <a:t> </a:t>
            </a:r>
            <a:r>
              <a:rPr lang="en-US" altLang="ja-JP" dirty="0" smtClean="0">
                <a:solidFill>
                  <a:schemeClr val="tx2"/>
                </a:solidFill>
              </a:rPr>
              <a:t>Online</a:t>
            </a:r>
            <a:r>
              <a:rPr lang="ja-JP" altLang="en-US" dirty="0" smtClean="0">
                <a:solidFill>
                  <a:schemeClr val="tx2"/>
                </a:solidFill>
              </a:rPr>
              <a:t> を実際に企業イントラとして運用されているユーザー企業の担当者様であれば、誰でも本会に参加することができます。</a:t>
            </a:r>
            <a:endParaRPr lang="en-US" altLang="ja-JP" dirty="0" smtClean="0">
              <a:solidFill>
                <a:schemeClr val="tx2"/>
              </a:solidFill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247990" y="2550842"/>
            <a:ext cx="7109739" cy="1978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5738" indent="-185738" algn="l" defTabSz="742950" rtl="0" eaLnBrk="1" latinLnBrk="0" hangingPunct="1">
              <a:lnSpc>
                <a:spcPct val="120000"/>
              </a:lnSpc>
              <a:spcBef>
                <a:spcPts val="813"/>
              </a:spcBef>
              <a:buFont typeface="Arial" panose="020B0604020202020204" pitchFamily="34" charset="0"/>
              <a:buChar char="•"/>
              <a:defRPr kumimoji="1" sz="2275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12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12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12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12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>
              <a:buNone/>
            </a:pPr>
            <a:r>
              <a:rPr lang="en-US" altLang="ja-JP" sz="1200" dirty="0" smtClean="0">
                <a:solidFill>
                  <a:schemeClr val="tx2"/>
                </a:solidFill>
              </a:rPr>
              <a:t>※	SharePoint </a:t>
            </a:r>
            <a:r>
              <a:rPr lang="ja-JP" altLang="en-US" sz="1200" dirty="0" smtClean="0">
                <a:solidFill>
                  <a:schemeClr val="tx2"/>
                </a:solidFill>
              </a:rPr>
              <a:t>ベンダー</a:t>
            </a:r>
            <a:r>
              <a:rPr lang="ja-JP" altLang="en-US" sz="1200" dirty="0">
                <a:solidFill>
                  <a:schemeClr val="tx2"/>
                </a:solidFill>
              </a:rPr>
              <a:t>、</a:t>
            </a:r>
            <a:r>
              <a:rPr lang="en-US" altLang="ja-JP" sz="1200" dirty="0">
                <a:solidFill>
                  <a:schemeClr val="tx2"/>
                </a:solidFill>
              </a:rPr>
              <a:t>SIer</a:t>
            </a:r>
            <a:r>
              <a:rPr lang="ja-JP" altLang="en-US" sz="1200" dirty="0">
                <a:solidFill>
                  <a:schemeClr val="tx2"/>
                </a:solidFill>
              </a:rPr>
              <a:t>、</a:t>
            </a:r>
            <a:r>
              <a:rPr lang="ja-JP" altLang="en-US" sz="1200" dirty="0" smtClean="0">
                <a:solidFill>
                  <a:schemeClr val="tx2"/>
                </a:solidFill>
              </a:rPr>
              <a:t>デベロッパー企業</a:t>
            </a:r>
            <a:r>
              <a:rPr lang="ja-JP" altLang="en-US" sz="1200" dirty="0">
                <a:solidFill>
                  <a:schemeClr val="tx2"/>
                </a:solidFill>
              </a:rPr>
              <a:t>様でも、実際に自社内で </a:t>
            </a:r>
            <a:r>
              <a:rPr lang="en-US" altLang="ja-JP" sz="1200" dirty="0">
                <a:solidFill>
                  <a:schemeClr val="tx2"/>
                </a:solidFill>
              </a:rPr>
              <a:t>SharePoint</a:t>
            </a:r>
            <a:r>
              <a:rPr lang="ja-JP" altLang="en-US" sz="1200" dirty="0">
                <a:solidFill>
                  <a:schemeClr val="tx2"/>
                </a:solidFill>
              </a:rPr>
              <a:t> をイントラとして利用されており</a:t>
            </a:r>
            <a:r>
              <a:rPr lang="ja-JP" altLang="en-US" sz="1200" dirty="0" smtClean="0">
                <a:solidFill>
                  <a:schemeClr val="tx2"/>
                </a:solidFill>
              </a:rPr>
              <a:t>、かつ</a:t>
            </a:r>
            <a:r>
              <a:rPr lang="ja-JP" altLang="en-US" sz="1200" dirty="0">
                <a:solidFill>
                  <a:schemeClr val="tx2"/>
                </a:solidFill>
              </a:rPr>
              <a:t>その運用実務を担当されている方であれば、本会に参加いただけます</a:t>
            </a:r>
            <a:r>
              <a:rPr lang="ja-JP" altLang="en-US" sz="1200" dirty="0" smtClean="0">
                <a:solidFill>
                  <a:schemeClr val="tx2"/>
                </a:solidFill>
              </a:rPr>
              <a:t>。</a:t>
            </a:r>
            <a:endParaRPr lang="en-US" altLang="ja-JP" sz="1200" dirty="0" smtClean="0">
              <a:solidFill>
                <a:schemeClr val="tx2"/>
              </a:solidFill>
            </a:endParaRPr>
          </a:p>
          <a:p>
            <a:pPr marL="265113" indent="-265113">
              <a:buNone/>
            </a:pPr>
            <a:r>
              <a:rPr lang="en-US" altLang="ja-JP" sz="1200" dirty="0" smtClean="0">
                <a:solidFill>
                  <a:schemeClr val="tx2"/>
                </a:solidFill>
              </a:rPr>
              <a:t>※	SharePoint</a:t>
            </a:r>
            <a:r>
              <a:rPr lang="ja-JP" altLang="en-US" sz="1200" dirty="0" smtClean="0">
                <a:solidFill>
                  <a:schemeClr val="tx2"/>
                </a:solidFill>
              </a:rPr>
              <a:t> </a:t>
            </a:r>
            <a:r>
              <a:rPr lang="ja-JP" altLang="en-US" sz="1200" dirty="0">
                <a:solidFill>
                  <a:schemeClr val="tx2"/>
                </a:solidFill>
              </a:rPr>
              <a:t>未採用</a:t>
            </a:r>
            <a:r>
              <a:rPr lang="ja-JP" altLang="en-US" sz="1200" dirty="0" smtClean="0">
                <a:solidFill>
                  <a:schemeClr val="tx2"/>
                </a:solidFill>
              </a:rPr>
              <a:t>（検討中</a:t>
            </a:r>
            <a:r>
              <a:rPr lang="ja-JP" altLang="en-US" sz="1200" dirty="0">
                <a:solidFill>
                  <a:schemeClr val="tx2"/>
                </a:solidFill>
              </a:rPr>
              <a:t>）</a:t>
            </a:r>
            <a:r>
              <a:rPr lang="ja-JP" altLang="en-US" sz="1200" dirty="0" smtClean="0">
                <a:solidFill>
                  <a:schemeClr val="tx2"/>
                </a:solidFill>
              </a:rPr>
              <a:t>や、ライセンスのみの保持、</a:t>
            </a:r>
            <a:r>
              <a:rPr lang="en-US" altLang="ja-JP" sz="1200" dirty="0" smtClean="0">
                <a:solidFill>
                  <a:schemeClr val="tx2"/>
                </a:solidFill>
              </a:rPr>
              <a:t>SharePoint</a:t>
            </a:r>
            <a:r>
              <a:rPr lang="ja-JP" altLang="en-US" sz="1200" dirty="0" smtClean="0">
                <a:solidFill>
                  <a:schemeClr val="tx2"/>
                </a:solidFill>
              </a:rPr>
              <a:t> 環境構築中</a:t>
            </a:r>
            <a:r>
              <a:rPr lang="ja-JP" altLang="en-US" sz="1200" dirty="0">
                <a:solidFill>
                  <a:schemeClr val="tx2"/>
                </a:solidFill>
              </a:rPr>
              <a:t>で運用開始前の企業様は、本会の趣旨</a:t>
            </a:r>
            <a:r>
              <a:rPr lang="ja-JP" altLang="en-US" sz="1200" dirty="0" smtClean="0">
                <a:solidFill>
                  <a:schemeClr val="tx2"/>
                </a:solidFill>
              </a:rPr>
              <a:t>に照らし、参加</a:t>
            </a:r>
            <a:r>
              <a:rPr lang="ja-JP" altLang="en-US" sz="1200" dirty="0">
                <a:solidFill>
                  <a:schemeClr val="tx2"/>
                </a:solidFill>
              </a:rPr>
              <a:t>をお断りする場合があります。</a:t>
            </a:r>
            <a:endParaRPr lang="en-US" altLang="ja-JP" sz="1200" dirty="0">
              <a:solidFill>
                <a:schemeClr val="tx2"/>
              </a:solidFill>
            </a:endParaRPr>
          </a:p>
          <a:p>
            <a:pPr marL="180975" indent="-180975">
              <a:buNone/>
            </a:pPr>
            <a:endParaRPr lang="en-US" altLang="ja-JP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3774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b="1" dirty="0" smtClean="0">
                <a:solidFill>
                  <a:schemeClr val="tx2"/>
                </a:solidFill>
              </a:rPr>
              <a:t>ユーザー</a:t>
            </a:r>
            <a:r>
              <a:rPr lang="ja-JP" altLang="en-US" b="1" dirty="0">
                <a:solidFill>
                  <a:schemeClr val="tx2"/>
                </a:solidFill>
              </a:rPr>
              <a:t>会</a:t>
            </a:r>
            <a:r>
              <a:rPr lang="ja-JP" altLang="en-US" b="1" dirty="0" smtClean="0">
                <a:solidFill>
                  <a:schemeClr val="tx2"/>
                </a:solidFill>
              </a:rPr>
              <a:t>の主催</a:t>
            </a:r>
            <a:r>
              <a:rPr lang="en-US" altLang="ja-JP" b="1" dirty="0" smtClean="0">
                <a:solidFill>
                  <a:schemeClr val="tx2"/>
                </a:solidFill>
              </a:rPr>
              <a:t>/</a:t>
            </a:r>
            <a:r>
              <a:rPr lang="ja-JP" altLang="en-US" b="1" dirty="0" smtClean="0">
                <a:solidFill>
                  <a:schemeClr val="tx2"/>
                </a:solidFill>
              </a:rPr>
              <a:t>協力</a:t>
            </a:r>
            <a:endParaRPr lang="ja-JP" altLang="en-US" b="1" dirty="0">
              <a:solidFill>
                <a:schemeClr val="tx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8331" y="1058182"/>
            <a:ext cx="9410019" cy="5179332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ja-JP" altLang="en-US" b="1" dirty="0">
                <a:solidFill>
                  <a:schemeClr val="tx2"/>
                </a:solidFill>
              </a:rPr>
              <a:t>主催： </a:t>
            </a:r>
            <a:endParaRPr lang="en-US" altLang="ja-JP" b="1" dirty="0">
              <a:solidFill>
                <a:schemeClr val="tx2"/>
              </a:solidFill>
            </a:endParaRPr>
          </a:p>
          <a:p>
            <a:pPr marL="371475" lvl="1" indent="0">
              <a:lnSpc>
                <a:spcPct val="110000"/>
              </a:lnSpc>
              <a:buNone/>
            </a:pPr>
            <a:r>
              <a:rPr lang="ja-JP" altLang="en-US" sz="2280" dirty="0">
                <a:solidFill>
                  <a:schemeClr val="tx2"/>
                </a:solidFill>
              </a:rPr>
              <a:t>シンプレッソ・コンサルティング</a:t>
            </a:r>
            <a:r>
              <a:rPr lang="ja-JP" altLang="en-US" sz="2280">
                <a:solidFill>
                  <a:schemeClr val="tx2"/>
                </a:solidFill>
              </a:rPr>
              <a:t>株式</a:t>
            </a:r>
            <a:r>
              <a:rPr lang="ja-JP" altLang="en-US" sz="2280" smtClean="0">
                <a:solidFill>
                  <a:schemeClr val="tx2"/>
                </a:solidFill>
              </a:rPr>
              <a:t>会社</a:t>
            </a:r>
            <a:endParaRPr lang="en-US" altLang="ja-JP" sz="2280" dirty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b="1" dirty="0">
                <a:solidFill>
                  <a:schemeClr val="tx2"/>
                </a:solidFill>
              </a:rPr>
              <a:t>共催：</a:t>
            </a:r>
            <a:endParaRPr lang="en-US" altLang="ja-JP" b="1" dirty="0">
              <a:solidFill>
                <a:schemeClr val="tx2"/>
              </a:solidFill>
            </a:endParaRPr>
          </a:p>
          <a:p>
            <a:pPr marL="371475" lvl="1" indent="0">
              <a:lnSpc>
                <a:spcPct val="110000"/>
              </a:lnSpc>
              <a:buNone/>
            </a:pPr>
            <a:r>
              <a:rPr lang="ja-JP" altLang="en-US" sz="2280" dirty="0">
                <a:solidFill>
                  <a:schemeClr val="tx2"/>
                </a:solidFill>
              </a:rPr>
              <a:t>アドバンスドソリューションズ株式</a:t>
            </a:r>
            <a:r>
              <a:rPr lang="ja-JP" altLang="en-US" sz="2280" dirty="0" smtClean="0">
                <a:solidFill>
                  <a:schemeClr val="tx2"/>
                </a:solidFill>
              </a:rPr>
              <a:t>会社（</a:t>
            </a:r>
            <a:r>
              <a:rPr lang="en-US" altLang="ja-JP" sz="2280" dirty="0" smtClean="0">
                <a:solidFill>
                  <a:schemeClr val="tx2"/>
                </a:solidFill>
              </a:rPr>
              <a:t>SharePoint</a:t>
            </a:r>
            <a:r>
              <a:rPr lang="ja-JP" altLang="en-US" sz="2280" dirty="0" smtClean="0">
                <a:solidFill>
                  <a:schemeClr val="tx2"/>
                </a:solidFill>
              </a:rPr>
              <a:t> コンサルティング、開発、構築）</a:t>
            </a:r>
            <a:endParaRPr lang="en-US" altLang="ja-JP" sz="2280" dirty="0" smtClean="0">
              <a:solidFill>
                <a:schemeClr val="tx2"/>
              </a:solidFill>
            </a:endParaRPr>
          </a:p>
          <a:p>
            <a:pPr marL="371475" lvl="1" indent="0">
              <a:lnSpc>
                <a:spcPct val="110000"/>
              </a:lnSpc>
              <a:buNone/>
            </a:pPr>
            <a:r>
              <a:rPr lang="en-US" altLang="ja-JP" sz="2280" dirty="0" smtClean="0">
                <a:solidFill>
                  <a:schemeClr val="tx2"/>
                </a:solidFill>
              </a:rPr>
              <a:t>AvePoint</a:t>
            </a:r>
            <a:r>
              <a:rPr lang="ja-JP" altLang="en-US" sz="2280" dirty="0" smtClean="0">
                <a:solidFill>
                  <a:schemeClr val="tx2"/>
                </a:solidFill>
              </a:rPr>
              <a:t> </a:t>
            </a:r>
            <a:r>
              <a:rPr lang="en-US" altLang="ja-JP" sz="2280" dirty="0">
                <a:solidFill>
                  <a:schemeClr val="tx2"/>
                </a:solidFill>
              </a:rPr>
              <a:t>Japan</a:t>
            </a:r>
            <a:r>
              <a:rPr lang="ja-JP" altLang="en-US" sz="2280" dirty="0">
                <a:solidFill>
                  <a:schemeClr val="tx2"/>
                </a:solidFill>
              </a:rPr>
              <a:t> 株式会社（</a:t>
            </a:r>
            <a:r>
              <a:rPr lang="en-US" altLang="ja-JP" sz="2280" dirty="0">
                <a:solidFill>
                  <a:schemeClr val="tx2"/>
                </a:solidFill>
              </a:rPr>
              <a:t>SharePoint</a:t>
            </a:r>
            <a:r>
              <a:rPr lang="ja-JP" altLang="en-US" sz="2280" dirty="0">
                <a:solidFill>
                  <a:schemeClr val="tx2"/>
                </a:solidFill>
              </a:rPr>
              <a:t> アドオン提供</a:t>
            </a:r>
            <a:r>
              <a:rPr lang="ja-JP" altLang="en-US" sz="2280" dirty="0" smtClean="0">
                <a:solidFill>
                  <a:schemeClr val="tx2"/>
                </a:solidFill>
              </a:rPr>
              <a:t>）</a:t>
            </a:r>
            <a:endParaRPr lang="en-US" altLang="ja-JP" sz="2280" dirty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b="1" dirty="0" smtClean="0">
                <a:solidFill>
                  <a:schemeClr val="tx2"/>
                </a:solidFill>
              </a:rPr>
              <a:t>協力：</a:t>
            </a:r>
            <a:endParaRPr lang="en-US" altLang="ja-JP" b="1" dirty="0">
              <a:solidFill>
                <a:schemeClr val="tx2"/>
              </a:solidFill>
            </a:endParaRPr>
          </a:p>
          <a:p>
            <a:pPr marL="371475" lvl="1" indent="0">
              <a:lnSpc>
                <a:spcPct val="110000"/>
              </a:lnSpc>
              <a:buNone/>
            </a:pPr>
            <a:r>
              <a:rPr lang="ja-JP" altLang="en-US" sz="2280" dirty="0" smtClean="0">
                <a:solidFill>
                  <a:schemeClr val="tx2"/>
                </a:solidFill>
              </a:rPr>
              <a:t>日本</a:t>
            </a:r>
            <a:r>
              <a:rPr lang="ja-JP" altLang="en-US" sz="2280" dirty="0">
                <a:solidFill>
                  <a:schemeClr val="tx2"/>
                </a:solidFill>
              </a:rPr>
              <a:t>マイクロソフト株式</a:t>
            </a:r>
            <a:r>
              <a:rPr lang="ja-JP" altLang="en-US" sz="2280" dirty="0" smtClean="0">
                <a:solidFill>
                  <a:schemeClr val="tx2"/>
                </a:solidFill>
              </a:rPr>
              <a:t>会社</a:t>
            </a:r>
            <a:endParaRPr lang="en-US" altLang="ja-JP" sz="2280" dirty="0" smtClean="0">
              <a:solidFill>
                <a:schemeClr val="tx2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551" y="5308242"/>
            <a:ext cx="1396909" cy="122096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6" t="37520" r="10130" b="32868"/>
          <a:stretch/>
        </p:blipFill>
        <p:spPr>
          <a:xfrm>
            <a:off x="1009963" y="5595431"/>
            <a:ext cx="2623432" cy="10082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448" y="5647421"/>
            <a:ext cx="2350399" cy="60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80325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b="1" dirty="0" smtClean="0">
                <a:solidFill>
                  <a:schemeClr val="tx2"/>
                </a:solidFill>
              </a:rPr>
              <a:t>ユーザー</a:t>
            </a:r>
            <a:r>
              <a:rPr lang="ja-JP" altLang="en-US" b="1" dirty="0">
                <a:solidFill>
                  <a:schemeClr val="tx2"/>
                </a:solidFill>
              </a:rPr>
              <a:t>会</a:t>
            </a:r>
            <a:r>
              <a:rPr lang="ja-JP" altLang="en-US" b="1" dirty="0" smtClean="0">
                <a:solidFill>
                  <a:schemeClr val="tx2"/>
                </a:solidFill>
              </a:rPr>
              <a:t>の参加費用</a:t>
            </a:r>
            <a:endParaRPr lang="ja-JP" altLang="en-US" b="1" dirty="0">
              <a:solidFill>
                <a:schemeClr val="tx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solidFill>
                  <a:schemeClr val="tx2"/>
                </a:solidFill>
              </a:rPr>
              <a:t>本ユーザー会は無償で参加いただけます。</a:t>
            </a:r>
            <a:endParaRPr lang="en-US" altLang="ja-JP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9285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b="1" dirty="0" smtClean="0">
                <a:solidFill>
                  <a:schemeClr val="tx2"/>
                </a:solidFill>
              </a:rPr>
              <a:t>ユーザー</a:t>
            </a:r>
            <a:r>
              <a:rPr lang="ja-JP" altLang="en-US" b="1" dirty="0">
                <a:solidFill>
                  <a:schemeClr val="tx2"/>
                </a:solidFill>
              </a:rPr>
              <a:t>会</a:t>
            </a:r>
            <a:r>
              <a:rPr lang="ja-JP" altLang="en-US" b="1" dirty="0" smtClean="0">
                <a:solidFill>
                  <a:schemeClr val="tx2"/>
                </a:solidFill>
              </a:rPr>
              <a:t>の内容（</a:t>
            </a:r>
            <a:r>
              <a:rPr lang="en-US" altLang="ja-JP" b="1" dirty="0" smtClean="0">
                <a:solidFill>
                  <a:schemeClr val="tx2"/>
                </a:solidFill>
              </a:rPr>
              <a:t>1/2</a:t>
            </a:r>
            <a:r>
              <a:rPr lang="ja-JP" altLang="en-US" b="1" dirty="0" smtClean="0">
                <a:solidFill>
                  <a:schemeClr val="tx2"/>
                </a:solidFill>
              </a:rPr>
              <a:t>）</a:t>
            </a:r>
            <a:endParaRPr lang="ja-JP" altLang="en-US" b="1" dirty="0">
              <a:solidFill>
                <a:schemeClr val="tx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solidFill>
                  <a:schemeClr val="tx2"/>
                </a:solidFill>
              </a:rPr>
              <a:t>本会では、毎回特定のテーマを設定しません。参加頂いたユーザー企業担当者様から、ご自身（自社）の課題や問題意識、その他情報を提起頂き、ディスカッション</a:t>
            </a:r>
            <a:r>
              <a:rPr lang="ja-JP" altLang="en-US" dirty="0">
                <a:solidFill>
                  <a:schemeClr val="tx2"/>
                </a:solidFill>
              </a:rPr>
              <a:t>形式</a:t>
            </a:r>
            <a:r>
              <a:rPr lang="ja-JP" altLang="en-US" dirty="0" smtClean="0">
                <a:solidFill>
                  <a:schemeClr val="tx2"/>
                </a:solidFill>
              </a:rPr>
              <a:t>で、意見交換を行います。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2"/>
                </a:solidFill>
              </a:rPr>
              <a:t>弊社および協力企業の担当者も、アドバイザーとして、この議論に適宜参加させて頂きます。</a:t>
            </a:r>
            <a:endParaRPr lang="en-US" altLang="ja-JP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4924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b="1" dirty="0" smtClean="0">
                <a:solidFill>
                  <a:schemeClr val="tx2"/>
                </a:solidFill>
              </a:rPr>
              <a:t>ユーザー</a:t>
            </a:r>
            <a:r>
              <a:rPr lang="ja-JP" altLang="en-US" b="1" dirty="0">
                <a:solidFill>
                  <a:schemeClr val="tx2"/>
                </a:solidFill>
              </a:rPr>
              <a:t>会</a:t>
            </a:r>
            <a:r>
              <a:rPr lang="ja-JP" altLang="en-US" b="1" dirty="0" smtClean="0">
                <a:solidFill>
                  <a:schemeClr val="tx2"/>
                </a:solidFill>
              </a:rPr>
              <a:t>の内容（</a:t>
            </a:r>
            <a:r>
              <a:rPr lang="en-US" altLang="ja-JP" b="1" dirty="0">
                <a:solidFill>
                  <a:schemeClr val="tx2"/>
                </a:solidFill>
              </a:rPr>
              <a:t>2/</a:t>
            </a:r>
            <a:r>
              <a:rPr lang="en-US" altLang="ja-JP" b="1" dirty="0" smtClean="0">
                <a:solidFill>
                  <a:schemeClr val="tx2"/>
                </a:solidFill>
              </a:rPr>
              <a:t>2</a:t>
            </a:r>
            <a:r>
              <a:rPr lang="ja-JP" altLang="en-US" b="1" dirty="0" smtClean="0">
                <a:solidFill>
                  <a:schemeClr val="tx2"/>
                </a:solidFill>
              </a:rPr>
              <a:t>）</a:t>
            </a:r>
            <a:endParaRPr lang="ja-JP" altLang="en-US" b="1" dirty="0">
              <a:solidFill>
                <a:schemeClr val="tx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solidFill>
                  <a:schemeClr val="tx2"/>
                </a:solidFill>
              </a:rPr>
              <a:t>本会では</a:t>
            </a:r>
            <a:r>
              <a:rPr lang="ja-JP" altLang="en-US" dirty="0">
                <a:solidFill>
                  <a:schemeClr val="tx2"/>
                </a:solidFill>
              </a:rPr>
              <a:t>ゲストセッションとして</a:t>
            </a:r>
            <a:r>
              <a:rPr lang="ja-JP" altLang="en-US" dirty="0" smtClean="0">
                <a:solidFill>
                  <a:schemeClr val="tx2"/>
                </a:solidFill>
              </a:rPr>
              <a:t>、</a:t>
            </a:r>
            <a:r>
              <a:rPr lang="en-US" altLang="ja-JP" dirty="0" smtClean="0">
                <a:solidFill>
                  <a:schemeClr val="tx2"/>
                </a:solidFill>
              </a:rPr>
              <a:t>SharePoint</a:t>
            </a:r>
            <a:r>
              <a:rPr lang="ja-JP" altLang="en-US" dirty="0" smtClean="0">
                <a:solidFill>
                  <a:schemeClr val="tx2"/>
                </a:solidFill>
              </a:rPr>
              <a:t> ベンダー</a:t>
            </a:r>
            <a:r>
              <a:rPr lang="en-US" altLang="ja-JP" dirty="0" smtClean="0">
                <a:solidFill>
                  <a:schemeClr val="tx2"/>
                </a:solidFill>
              </a:rPr>
              <a:t>/SIer/</a:t>
            </a:r>
            <a:r>
              <a:rPr lang="ja-JP" altLang="en-US" dirty="0" smtClean="0">
                <a:solidFill>
                  <a:schemeClr val="tx2"/>
                </a:solidFill>
              </a:rPr>
              <a:t>デベロッパー</a:t>
            </a:r>
            <a:r>
              <a:rPr lang="en-US" altLang="ja-JP" dirty="0" smtClean="0">
                <a:solidFill>
                  <a:schemeClr val="tx2"/>
                </a:solidFill>
              </a:rPr>
              <a:t>/</a:t>
            </a:r>
            <a:r>
              <a:rPr lang="ja-JP" altLang="en-US" dirty="0" smtClean="0">
                <a:solidFill>
                  <a:schemeClr val="tx2"/>
                </a:solidFill>
              </a:rPr>
              <a:t>コンサルタント様より、最新の情報やノウハウ、製品事例などを講演頂きます（講演担当企業様の宣伝的内容を含みます）。</a:t>
            </a:r>
            <a:endParaRPr lang="en-US" altLang="ja-JP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949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b="1" dirty="0" smtClean="0">
                <a:solidFill>
                  <a:schemeClr val="tx2"/>
                </a:solidFill>
              </a:rPr>
              <a:t>ユーザー</a:t>
            </a:r>
            <a:r>
              <a:rPr lang="ja-JP" altLang="en-US" b="1" dirty="0">
                <a:solidFill>
                  <a:schemeClr val="tx2"/>
                </a:solidFill>
              </a:rPr>
              <a:t>会</a:t>
            </a:r>
            <a:r>
              <a:rPr lang="ja-JP" altLang="en-US" b="1" dirty="0" smtClean="0">
                <a:solidFill>
                  <a:schemeClr val="tx2"/>
                </a:solidFill>
              </a:rPr>
              <a:t>の秘密保持</a:t>
            </a:r>
            <a:endParaRPr lang="ja-JP" altLang="en-US" b="1" dirty="0">
              <a:solidFill>
                <a:schemeClr val="tx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chemeClr val="tx2"/>
                </a:solidFill>
              </a:rPr>
              <a:t>本会で共有された各種情報は、明示的に公開可と指定された場合を除き、す</a:t>
            </a:r>
            <a:r>
              <a:rPr lang="ja-JP" altLang="ja-JP" dirty="0" smtClean="0">
                <a:solidFill>
                  <a:schemeClr val="tx2"/>
                </a:solidFill>
              </a:rPr>
              <a:t>べて</a:t>
            </a:r>
            <a:r>
              <a:rPr lang="ja-JP" altLang="en-US" dirty="0">
                <a:solidFill>
                  <a:schemeClr val="tx2"/>
                </a:solidFill>
              </a:rPr>
              <a:t>参加</a:t>
            </a:r>
            <a:r>
              <a:rPr lang="ja-JP" altLang="en-US" dirty="0" smtClean="0">
                <a:solidFill>
                  <a:schemeClr val="tx2"/>
                </a:solidFill>
              </a:rPr>
              <a:t>者</a:t>
            </a:r>
            <a:r>
              <a:rPr lang="ja-JP" altLang="ja-JP" dirty="0" smtClean="0">
                <a:solidFill>
                  <a:schemeClr val="tx2"/>
                </a:solidFill>
              </a:rPr>
              <a:t>外秘</a:t>
            </a:r>
            <a:r>
              <a:rPr lang="ja-JP" altLang="en-US" dirty="0" smtClean="0">
                <a:solidFill>
                  <a:schemeClr val="tx2"/>
                </a:solidFill>
              </a:rPr>
              <a:t>です。</a:t>
            </a:r>
            <a:r>
              <a:rPr lang="ja-JP" altLang="ja-JP" dirty="0" smtClean="0">
                <a:solidFill>
                  <a:schemeClr val="tx2"/>
                </a:solidFill>
              </a:rPr>
              <a:t>ただし</a:t>
            </a:r>
            <a:r>
              <a:rPr lang="ja-JP" altLang="ja-JP" dirty="0">
                <a:solidFill>
                  <a:schemeClr val="tx2"/>
                </a:solidFill>
              </a:rPr>
              <a:t>、各参加者</a:t>
            </a:r>
            <a:r>
              <a:rPr lang="ja-JP" altLang="ja-JP" dirty="0" smtClean="0">
                <a:solidFill>
                  <a:schemeClr val="tx2"/>
                </a:solidFill>
              </a:rPr>
              <a:t>が自社内</a:t>
            </a:r>
            <a:r>
              <a:rPr lang="ja-JP" altLang="ja-JP" dirty="0">
                <a:solidFill>
                  <a:schemeClr val="tx2"/>
                </a:solidFill>
              </a:rPr>
              <a:t>に展開すること</a:t>
            </a:r>
            <a:r>
              <a:rPr lang="ja-JP" altLang="ja-JP" dirty="0" smtClean="0">
                <a:solidFill>
                  <a:schemeClr val="tx2"/>
                </a:solidFill>
              </a:rPr>
              <a:t>は</a:t>
            </a:r>
            <a:r>
              <a:rPr lang="ja-JP" altLang="en-US" dirty="0" smtClean="0">
                <a:solidFill>
                  <a:schemeClr val="tx2"/>
                </a:solidFill>
              </a:rPr>
              <a:t>可とします。</a:t>
            </a:r>
            <a:endParaRPr lang="ja-JP" altLang="ja-JP" dirty="0">
              <a:solidFill>
                <a:schemeClr val="tx2"/>
              </a:solidFill>
            </a:endParaRPr>
          </a:p>
          <a:p>
            <a:r>
              <a:rPr lang="ja-JP" altLang="ja-JP" dirty="0" smtClean="0">
                <a:solidFill>
                  <a:schemeClr val="tx2"/>
                </a:solidFill>
              </a:rPr>
              <a:t>出処</a:t>
            </a:r>
            <a:r>
              <a:rPr lang="ja-JP" altLang="ja-JP" dirty="0">
                <a:solidFill>
                  <a:schemeClr val="tx2"/>
                </a:solidFill>
              </a:rPr>
              <a:t>を特定する</a:t>
            </a:r>
            <a:r>
              <a:rPr lang="ja-JP" altLang="ja-JP" dirty="0" smtClean="0">
                <a:solidFill>
                  <a:schemeClr val="tx2"/>
                </a:solidFill>
              </a:rPr>
              <a:t>こと</a:t>
            </a:r>
            <a:r>
              <a:rPr lang="ja-JP" altLang="en-US" dirty="0" smtClean="0">
                <a:solidFill>
                  <a:schemeClr val="tx2"/>
                </a:solidFill>
              </a:rPr>
              <a:t>が可能なすべての</a:t>
            </a:r>
            <a:r>
              <a:rPr lang="ja-JP" altLang="ja-JP" dirty="0" smtClean="0">
                <a:solidFill>
                  <a:schemeClr val="tx2"/>
                </a:solidFill>
              </a:rPr>
              <a:t>情報</a:t>
            </a:r>
            <a:r>
              <a:rPr lang="ja-JP" altLang="ja-JP" dirty="0">
                <a:solidFill>
                  <a:schemeClr val="tx2"/>
                </a:solidFill>
              </a:rPr>
              <a:t>（社名</a:t>
            </a:r>
            <a:r>
              <a:rPr lang="en-US" altLang="ja-JP" dirty="0">
                <a:solidFill>
                  <a:schemeClr val="tx2"/>
                </a:solidFill>
              </a:rPr>
              <a:t>/</a:t>
            </a:r>
            <a:r>
              <a:rPr lang="ja-JP" altLang="ja-JP" dirty="0">
                <a:solidFill>
                  <a:schemeClr val="tx2"/>
                </a:solidFill>
              </a:rPr>
              <a:t>個</a:t>
            </a:r>
            <a:r>
              <a:rPr lang="ja-JP" altLang="ja-JP" dirty="0" smtClean="0">
                <a:solidFill>
                  <a:schemeClr val="tx2"/>
                </a:solidFill>
              </a:rPr>
              <a:t>人名</a:t>
            </a:r>
            <a:r>
              <a:rPr lang="ja-JP" altLang="en-US" dirty="0" smtClean="0">
                <a:solidFill>
                  <a:schemeClr val="tx2"/>
                </a:solidFill>
              </a:rPr>
              <a:t>だけでなくシステム</a:t>
            </a:r>
            <a:r>
              <a:rPr lang="ja-JP" altLang="ja-JP" dirty="0" smtClean="0">
                <a:solidFill>
                  <a:schemeClr val="tx2"/>
                </a:solidFill>
              </a:rPr>
              <a:t>構成</a:t>
            </a:r>
            <a:r>
              <a:rPr lang="ja-JP" altLang="ja-JP" dirty="0">
                <a:solidFill>
                  <a:schemeClr val="tx2"/>
                </a:solidFill>
              </a:rPr>
              <a:t>や</a:t>
            </a:r>
            <a:r>
              <a:rPr lang="ja-JP" altLang="ja-JP" dirty="0" smtClean="0">
                <a:solidFill>
                  <a:schemeClr val="tx2"/>
                </a:solidFill>
              </a:rPr>
              <a:t>具体的状況</a:t>
            </a:r>
            <a:r>
              <a:rPr lang="ja-JP" altLang="ja-JP" dirty="0">
                <a:solidFill>
                  <a:schemeClr val="tx2"/>
                </a:solidFill>
              </a:rPr>
              <a:t>など</a:t>
            </a:r>
            <a:r>
              <a:rPr lang="ja-JP" altLang="ja-JP" dirty="0" smtClean="0">
                <a:solidFill>
                  <a:schemeClr val="tx2"/>
                </a:solidFill>
              </a:rPr>
              <a:t>複合的</a:t>
            </a:r>
            <a:r>
              <a:rPr lang="ja-JP" altLang="en-US" dirty="0" smtClean="0">
                <a:solidFill>
                  <a:schemeClr val="tx2"/>
                </a:solidFill>
              </a:rPr>
              <a:t>な</a:t>
            </a:r>
            <a:r>
              <a:rPr lang="ja-JP" altLang="ja-JP" dirty="0" smtClean="0">
                <a:solidFill>
                  <a:schemeClr val="tx2"/>
                </a:solidFill>
              </a:rPr>
              <a:t>判断</a:t>
            </a:r>
            <a:r>
              <a:rPr lang="ja-JP" altLang="en-US" dirty="0" smtClean="0">
                <a:solidFill>
                  <a:schemeClr val="tx2"/>
                </a:solidFill>
              </a:rPr>
              <a:t>とします</a:t>
            </a:r>
            <a:r>
              <a:rPr lang="ja-JP" altLang="ja-JP" dirty="0" smtClean="0">
                <a:solidFill>
                  <a:schemeClr val="tx2"/>
                </a:solidFill>
              </a:rPr>
              <a:t>）</a:t>
            </a:r>
            <a:r>
              <a:rPr lang="ja-JP" altLang="ja-JP" dirty="0">
                <a:solidFill>
                  <a:schemeClr val="tx2"/>
                </a:solidFill>
              </a:rPr>
              <a:t>を</a:t>
            </a:r>
            <a:r>
              <a:rPr lang="ja-JP" altLang="ja-JP" dirty="0" smtClean="0">
                <a:solidFill>
                  <a:schemeClr val="tx2"/>
                </a:solidFill>
              </a:rPr>
              <a:t>除いた</a:t>
            </a:r>
            <a:r>
              <a:rPr lang="ja-JP" altLang="en-US" dirty="0" smtClean="0">
                <a:solidFill>
                  <a:schemeClr val="tx2"/>
                </a:solidFill>
              </a:rPr>
              <a:t>情報は、</a:t>
            </a:r>
            <a:r>
              <a:rPr lang="ja-JP" altLang="ja-JP" dirty="0" smtClean="0">
                <a:solidFill>
                  <a:schemeClr val="tx2"/>
                </a:solidFill>
              </a:rPr>
              <a:t>「</a:t>
            </a:r>
            <a:r>
              <a:rPr lang="ja-JP" altLang="ja-JP" dirty="0">
                <a:solidFill>
                  <a:schemeClr val="tx2"/>
                </a:solidFill>
              </a:rPr>
              <a:t>一般知見</a:t>
            </a:r>
            <a:r>
              <a:rPr lang="ja-JP" altLang="ja-JP" dirty="0" smtClean="0">
                <a:solidFill>
                  <a:schemeClr val="tx2"/>
                </a:solidFill>
              </a:rPr>
              <a:t>」</a:t>
            </a:r>
            <a:r>
              <a:rPr lang="ja-JP" altLang="en-US" dirty="0" smtClean="0">
                <a:solidFill>
                  <a:schemeClr val="tx2"/>
                </a:solidFill>
              </a:rPr>
              <a:t>として</a:t>
            </a:r>
            <a:r>
              <a:rPr lang="ja-JP" altLang="ja-JP" dirty="0" smtClean="0">
                <a:solidFill>
                  <a:schemeClr val="tx2"/>
                </a:solidFill>
              </a:rPr>
              <a:t>公開可</a:t>
            </a:r>
            <a:r>
              <a:rPr lang="ja-JP" altLang="en-US" dirty="0" smtClean="0">
                <a:solidFill>
                  <a:schemeClr val="tx2"/>
                </a:solidFill>
              </a:rPr>
              <a:t>とします</a:t>
            </a:r>
            <a:r>
              <a:rPr lang="ja-JP" altLang="ja-JP" dirty="0" smtClean="0">
                <a:solidFill>
                  <a:schemeClr val="tx2"/>
                </a:solidFill>
              </a:rPr>
              <a:t>。</a:t>
            </a:r>
            <a:endParaRPr lang="ja-JP" altLang="ja-JP" dirty="0">
              <a:solidFill>
                <a:schemeClr val="tx2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48331" y="3827721"/>
            <a:ext cx="9410019" cy="860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5738" indent="-185738" algn="l" defTabSz="742950" rtl="0" eaLnBrk="1" latinLnBrk="0" hangingPunct="1">
              <a:lnSpc>
                <a:spcPct val="120000"/>
              </a:lnSpc>
              <a:spcBef>
                <a:spcPts val="813"/>
              </a:spcBef>
              <a:buFont typeface="Arial" panose="020B0604020202020204" pitchFamily="34" charset="0"/>
              <a:buChar char="•"/>
              <a:defRPr kumimoji="1" sz="2275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12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12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12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12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1200" dirty="0" smtClean="0">
                <a:solidFill>
                  <a:schemeClr val="tx2"/>
                </a:solidFill>
              </a:rPr>
              <a:t>※</a:t>
            </a:r>
            <a:r>
              <a:rPr lang="ja-JP" altLang="en-US" sz="1200" dirty="0" smtClean="0">
                <a:solidFill>
                  <a:schemeClr val="tx2"/>
                </a:solidFill>
              </a:rPr>
              <a:t>判断が難しい場合は、あらかじめ弊社担当までご相談ください。</a:t>
            </a:r>
            <a:endParaRPr lang="en-US" altLang="ja-JP" sz="12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1271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765</Words>
  <Application>Microsoft Office PowerPoint</Application>
  <PresentationFormat>A4 210 x 297 mm</PresentationFormat>
  <Paragraphs>77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Meiryo UI</vt:lpstr>
      <vt:lpstr>ＭＳ Ｐゴシック</vt:lpstr>
      <vt:lpstr>メイリオ</vt:lpstr>
      <vt:lpstr>Arial</vt:lpstr>
      <vt:lpstr>Calibri</vt:lpstr>
      <vt:lpstr>Office テーマ</vt:lpstr>
      <vt:lpstr>日本 SharePoint ユーザー会 Japan SharePoint Users’ Forum  説明資料</vt:lpstr>
      <vt:lpstr>本資料の内容</vt:lpstr>
      <vt:lpstr>ユーザー会の目的</vt:lpstr>
      <vt:lpstr>ユーザー会の対象</vt:lpstr>
      <vt:lpstr>ユーザー会の主催/協力</vt:lpstr>
      <vt:lpstr>ユーザー会の参加費用</vt:lpstr>
      <vt:lpstr>ユーザー会の内容（1/2）</vt:lpstr>
      <vt:lpstr>ユーザー会の内容（2/2）</vt:lpstr>
      <vt:lpstr>ユーザー会の秘密保持</vt:lpstr>
      <vt:lpstr>［重要］ 参加される方へのお願い</vt:lpstr>
      <vt:lpstr>開催予定</vt:lpstr>
      <vt:lpstr>告知と参加申し込み</vt:lpstr>
      <vt:lpstr>お問い合わせ先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2014-04-22T10:32:36Z</dcterms:created>
  <dcterms:modified xsi:type="dcterms:W3CDTF">2014-06-25T03:09:46Z</dcterms:modified>
</cp:coreProperties>
</file>